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4"/>
  </p:notesMasterIdLst>
  <p:sldIdLst>
    <p:sldId id="256"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07" r:id="rId16"/>
    <p:sldId id="308" r:id="rId17"/>
    <p:sldId id="309" r:id="rId18"/>
    <p:sldId id="289" r:id="rId19"/>
    <p:sldId id="269" r:id="rId20"/>
    <p:sldId id="266" r:id="rId21"/>
    <p:sldId id="295" r:id="rId22"/>
    <p:sldId id="306" r:id="rId23"/>
    <p:sldId id="290" r:id="rId24"/>
    <p:sldId id="267" r:id="rId25"/>
    <p:sldId id="292" r:id="rId26"/>
    <p:sldId id="270" r:id="rId27"/>
    <p:sldId id="291" r:id="rId28"/>
    <p:sldId id="323" r:id="rId29"/>
    <p:sldId id="324" r:id="rId30"/>
    <p:sldId id="273" r:id="rId31"/>
    <p:sldId id="305" r:id="rId32"/>
    <p:sldId id="279" r:id="rId33"/>
  </p:sldIdLst>
  <p:sldSz cx="9144000" cy="6858000" type="screen4x3"/>
  <p:notesSz cx="6858000" cy="9144000"/>
  <p:embeddedFontLst>
    <p:embeddedFont>
      <p:font typeface="Cambria" panose="02040503050406030204" pitchFamily="18"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Lato Medium" panose="020F0502020204030203" pitchFamily="34" charset="0"/>
      <p:regular r:id="rId47"/>
      <p:italic r:id="rId48"/>
    </p:embeddedFont>
    <p:embeddedFont>
      <p:font typeface="Raleway"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DC4EB-C0E3-4CCA-B5D9-2F5DC2554239}">
  <a:tblStyle styleId="{4A0DC4EB-C0E3-4CCA-B5D9-2F5DC2554239}"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51" autoAdjust="0"/>
  </p:normalViewPr>
  <p:slideViewPr>
    <p:cSldViewPr snapToGrid="0">
      <p:cViewPr>
        <p:scale>
          <a:sx n="100" d="100"/>
          <a:sy n="100" d="100"/>
        </p:scale>
        <p:origin x="51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Front Office – work with them on pronouncing names correctly because names are important</a:t>
            </a:r>
          </a:p>
          <a:p>
            <a:pPr marL="0" lvl="0" indent="0">
              <a:spcBef>
                <a:spcPts val="0"/>
              </a:spcBef>
              <a:spcAft>
                <a:spcPts val="0"/>
              </a:spcAft>
              <a:buNone/>
            </a:pPr>
            <a:r>
              <a:rPr lang="en-US" dirty="0"/>
              <a:t>** They are your first point of contact for a new student**</a:t>
            </a:r>
          </a:p>
          <a:p>
            <a:pPr marL="0" lvl="0" indent="0">
              <a:spcBef>
                <a:spcPts val="0"/>
              </a:spcBef>
              <a:spcAft>
                <a:spcPts val="0"/>
              </a:spcAft>
              <a:buNone/>
            </a:pPr>
            <a:r>
              <a:rPr lang="en-US" dirty="0"/>
              <a:t>When you have office personal asking if she can enroll them in school because they’re illegal – right in front of them, you can ask for sensitivity training</a:t>
            </a:r>
          </a:p>
          <a:p>
            <a:pPr marL="0" lvl="0" indent="0">
              <a:spcBef>
                <a:spcPts val="0"/>
              </a:spcBef>
              <a:spcAft>
                <a:spcPts val="0"/>
              </a:spcAft>
              <a:buNone/>
            </a:pPr>
            <a:r>
              <a:rPr lang="en-US" dirty="0"/>
              <a:t>Coffee and muffins – not beyond a bribe! </a:t>
            </a:r>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95921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Grant writing – computers for check-out with our mobile hotspots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International Club</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Real World experience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Reading, VR with neighboring schools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Hosting Events previous ELs – Fernando from </a:t>
            </a:r>
            <a:r>
              <a:rPr lang="en-US" sz="1100" dirty="0" err="1"/>
              <a:t>UniVision</a:t>
            </a:r>
            <a:endParaRPr lang="en-US" sz="1100" dirty="0"/>
          </a:p>
          <a:p>
            <a:pPr marL="0" lvl="0" indent="0">
              <a:spcBef>
                <a:spcPts val="0"/>
              </a:spcBef>
              <a:spcAft>
                <a:spcPts val="0"/>
              </a:spcAft>
              <a:buNone/>
            </a:pPr>
            <a:endParaRPr dirty="0"/>
          </a:p>
        </p:txBody>
      </p:sp>
    </p:spTree>
    <p:extLst>
      <p:ext uri="{BB962C8B-B14F-4D97-AF65-F5344CB8AC3E}">
        <p14:creationId xmlns:p14="http://schemas.microsoft.com/office/powerpoint/2010/main" val="387746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So you’ve become an expert and positioned yourself in a leadership role.  You’ve built a strong school climate of positivity.  Then BOOM, you’re hit with a teacher that refuses to follow accommodations or spout racist comments.  I know we can fill the room with our experiences with stories of racism, ignorance and bigotry.  There’s been some that have made my jaw drop. (professionals - Did you just say that out loud, in public?)</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Time to choose your fights – Times to stand – Clearly, racism and not following accommodations are a no-budge for me.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Tactful way to go about the tough talks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100" b="0" i="0" u="none" strike="noStrike" cap="none" dirty="0">
                <a:solidFill>
                  <a:srgbClr val="000000"/>
                </a:solidFill>
                <a:effectLst/>
                <a:latin typeface="Arial"/>
                <a:ea typeface="Arial"/>
                <a:cs typeface="Arial"/>
                <a:sym typeface="Arial"/>
              </a:rPr>
              <a:t>Remember everyone is busy – Maybe not ESOL teacher busy, I doubt no one else has 5 different preps and a caseload like yours, but everyone is busy.  </a:t>
            </a:r>
          </a:p>
          <a:p>
            <a:pPr marL="457200" marR="0" lvl="0" indent="-3175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100" b="0" i="0" u="none" strike="noStrike" cap="none" dirty="0">
                <a:solidFill>
                  <a:srgbClr val="000000"/>
                </a:solidFill>
                <a:effectLst/>
                <a:latin typeface="Arial"/>
                <a:ea typeface="Arial"/>
                <a:cs typeface="Arial"/>
                <a:sym typeface="Arial"/>
              </a:rPr>
              <a:t>Give the benefit of a doubt - MOST just don’t know what to do</a:t>
            </a:r>
          </a:p>
          <a:p>
            <a:pPr marL="457200" marR="0" lvl="0" indent="-3175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100" b="0" i="0" u="none" strike="noStrike" cap="none" dirty="0">
                <a:solidFill>
                  <a:srgbClr val="000000"/>
                </a:solidFill>
                <a:effectLst/>
                <a:latin typeface="Arial"/>
                <a:ea typeface="Arial"/>
                <a:cs typeface="Arial"/>
                <a:sym typeface="Arial"/>
              </a:rPr>
              <a:t>Go in Person- O’Dell experience</a:t>
            </a:r>
          </a:p>
          <a:p>
            <a:pPr marL="457200" marR="0" lvl="0" indent="-3175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100" b="0" i="0" u="none" strike="noStrike" cap="none" dirty="0">
                <a:solidFill>
                  <a:srgbClr val="000000"/>
                </a:solidFill>
                <a:effectLst/>
                <a:latin typeface="Arial"/>
                <a:ea typeface="Arial"/>
                <a:cs typeface="Arial"/>
                <a:sym typeface="Arial"/>
              </a:rPr>
              <a:t>Only copy admin on email or go to admin if necessary</a:t>
            </a:r>
          </a:p>
          <a:p>
            <a:pPr marL="139700" indent="0">
              <a:buNone/>
            </a:pPr>
            <a:endParaRPr lang="en-US" dirty="0"/>
          </a:p>
        </p:txBody>
      </p:sp>
    </p:spTree>
    <p:extLst>
      <p:ext uri="{BB962C8B-B14F-4D97-AF65-F5344CB8AC3E}">
        <p14:creationId xmlns:p14="http://schemas.microsoft.com/office/powerpoint/2010/main" val="330762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Online share of glows?</a:t>
            </a:r>
          </a:p>
        </p:txBody>
      </p:sp>
    </p:spTree>
    <p:extLst>
      <p:ext uri="{BB962C8B-B14F-4D97-AF65-F5344CB8AC3E}">
        <p14:creationId xmlns:p14="http://schemas.microsoft.com/office/powerpoint/2010/main" val="272032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8063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https://www.youtube.com/watch?v=D6HUv2eFdLg</a:t>
            </a:r>
            <a:endParaRPr dirty="0"/>
          </a:p>
        </p:txBody>
      </p:sp>
    </p:spTree>
    <p:extLst>
      <p:ext uri="{BB962C8B-B14F-4D97-AF65-F5344CB8AC3E}">
        <p14:creationId xmlns:p14="http://schemas.microsoft.com/office/powerpoint/2010/main" val="856490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 running to admin/shame</a:t>
            </a:r>
          </a:p>
          <a:p>
            <a:pPr marL="0" lvl="0" indent="0">
              <a:spcBef>
                <a:spcPts val="0"/>
              </a:spcBef>
              <a:spcAft>
                <a:spcPts val="0"/>
              </a:spcAft>
              <a:buNone/>
            </a:pPr>
            <a:r>
              <a:rPr lang="en-US" dirty="0"/>
              <a:t>Teachers don’t know what they don’t know – almost treat them like students</a:t>
            </a:r>
          </a:p>
          <a:p>
            <a:pPr marL="0" lvl="0" indent="0">
              <a:spcBef>
                <a:spcPts val="0"/>
              </a:spcBef>
              <a:spcAft>
                <a:spcPts val="0"/>
              </a:spcAft>
              <a:buNone/>
            </a:pPr>
            <a:r>
              <a:rPr lang="en-US" dirty="0"/>
              <a:t>Provide polite and quick responses</a:t>
            </a:r>
          </a:p>
          <a:p>
            <a:pPr marL="0" lvl="0" indent="0">
              <a:spcBef>
                <a:spcPts val="0"/>
              </a:spcBef>
              <a:spcAft>
                <a:spcPts val="0"/>
              </a:spcAft>
              <a:buNone/>
            </a:pPr>
            <a:r>
              <a:rPr lang="en-US" dirty="0"/>
              <a:t>Send e-mails for students &amp; sometimes follow-up e-mails – do not copy admin</a:t>
            </a:r>
          </a:p>
          <a:p>
            <a:pPr marL="0" lvl="0" indent="0">
              <a:spcBef>
                <a:spcPts val="0"/>
              </a:spcBef>
              <a:spcAft>
                <a:spcPts val="0"/>
              </a:spcAft>
              <a:buNone/>
            </a:pPr>
            <a:r>
              <a:rPr lang="en-US" dirty="0"/>
              <a:t>Expect teachers to flourish; many people in this profession genuinely want to know how to best serve each of their students</a:t>
            </a:r>
            <a:endParaRPr dirty="0"/>
          </a:p>
        </p:txBody>
      </p:sp>
    </p:spTree>
    <p:extLst>
      <p:ext uri="{BB962C8B-B14F-4D97-AF65-F5344CB8AC3E}">
        <p14:creationId xmlns:p14="http://schemas.microsoft.com/office/powerpoint/2010/main" val="361795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00497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7720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200" dirty="0"/>
              <a:t>Keep students informed about what’s happening around the school</a:t>
            </a:r>
          </a:p>
          <a:p>
            <a:pPr marL="171450" lvl="0" indent="-171450">
              <a:spcBef>
                <a:spcPts val="0"/>
              </a:spcBef>
              <a:spcAft>
                <a:spcPts val="0"/>
              </a:spcAft>
            </a:pPr>
            <a:r>
              <a:rPr lang="en-US" sz="1200" dirty="0"/>
              <a:t>Parent night for physicals</a:t>
            </a:r>
          </a:p>
          <a:p>
            <a:pPr marL="171450" lvl="0" indent="-171450">
              <a:spcBef>
                <a:spcPts val="0"/>
              </a:spcBef>
              <a:spcAft>
                <a:spcPts val="0"/>
              </a:spcAft>
            </a:pPr>
            <a:r>
              <a:rPr lang="en-US" sz="1200" dirty="0"/>
              <a:t>Locker clean out</a:t>
            </a:r>
          </a:p>
          <a:p>
            <a:pPr marL="171450" lvl="0" indent="-171450">
              <a:spcBef>
                <a:spcPts val="0"/>
              </a:spcBef>
              <a:spcAft>
                <a:spcPts val="0"/>
              </a:spcAft>
            </a:pPr>
            <a:r>
              <a:rPr lang="en-US" sz="1200" dirty="0"/>
              <a:t>Coats and jackets</a:t>
            </a:r>
          </a:p>
          <a:p>
            <a:pPr marL="171450" lvl="0" indent="-171450">
              <a:spcBef>
                <a:spcPts val="0"/>
              </a:spcBef>
              <a:spcAft>
                <a:spcPts val="0"/>
              </a:spcAft>
            </a:pPr>
            <a:endParaRPr sz="1200" dirty="0"/>
          </a:p>
        </p:txBody>
      </p:sp>
    </p:spTree>
    <p:extLst>
      <p:ext uri="{BB962C8B-B14F-4D97-AF65-F5344CB8AC3E}">
        <p14:creationId xmlns:p14="http://schemas.microsoft.com/office/powerpoint/2010/main" val="50767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Talk positively about teachers they are frustrated with</a:t>
            </a:r>
          </a:p>
          <a:p>
            <a:r>
              <a:rPr lang="en-US" dirty="0"/>
              <a:t>Mailing home postcards</a:t>
            </a:r>
          </a:p>
          <a:p>
            <a:r>
              <a:rPr lang="en-US" dirty="0"/>
              <a:t>Word of the week</a:t>
            </a:r>
          </a:p>
          <a:p>
            <a:r>
              <a:rPr lang="en-US" dirty="0"/>
              <a:t>GOOD JOB! (Sometimes mom isn’t living here, and we get to be the presence that expresses how proud we are)</a:t>
            </a:r>
          </a:p>
          <a:p>
            <a:r>
              <a:rPr lang="en-US" dirty="0"/>
              <a:t>Remind students about up-coming school events and/or expectations (PROM, check the weather b/c school might be canceled!)</a:t>
            </a:r>
          </a:p>
          <a:p>
            <a:r>
              <a:rPr lang="en-US" dirty="0"/>
              <a:t>Explain the purpose behind each assembly before we go</a:t>
            </a:r>
          </a:p>
          <a:p>
            <a:r>
              <a:rPr lang="en-US" dirty="0"/>
              <a:t>Going by students’ house with food</a:t>
            </a:r>
          </a:p>
          <a:p>
            <a:r>
              <a:rPr lang="en-US" dirty="0"/>
              <a:t>Telling them the school wanted to pay for their physical</a:t>
            </a:r>
          </a:p>
          <a:p>
            <a:r>
              <a:rPr lang="en-US" dirty="0"/>
              <a:t>Helping students get ACT accommodations</a:t>
            </a:r>
          </a:p>
          <a:p>
            <a:r>
              <a:rPr lang="en-US" dirty="0"/>
              <a:t>Helping apply to college</a:t>
            </a:r>
          </a:p>
          <a:p>
            <a:pPr marL="0" lvl="0" indent="0">
              <a:spcBef>
                <a:spcPts val="0"/>
              </a:spcBef>
              <a:spcAft>
                <a:spcPts val="0"/>
              </a:spcAft>
              <a:buNone/>
            </a:pPr>
            <a:endParaRPr dirty="0"/>
          </a:p>
        </p:txBody>
      </p:sp>
    </p:spTree>
    <p:extLst>
      <p:ext uri="{BB962C8B-B14F-4D97-AF65-F5344CB8AC3E}">
        <p14:creationId xmlns:p14="http://schemas.microsoft.com/office/powerpoint/2010/main" val="277097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76716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Elbow partner time</a:t>
            </a:r>
          </a:p>
        </p:txBody>
      </p:sp>
    </p:spTree>
    <p:extLst>
      <p:ext uri="{BB962C8B-B14F-4D97-AF65-F5344CB8AC3E}">
        <p14:creationId xmlns:p14="http://schemas.microsoft.com/office/powerpoint/2010/main" val="925265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dirty="0"/>
              <a:t>This takes time to generate connection with our families and to build their trust.</a:t>
            </a:r>
          </a:p>
          <a:p>
            <a:pPr marL="171450" lvl="0" indent="-171450">
              <a:spcBef>
                <a:spcPts val="0"/>
              </a:spcBef>
              <a:spcAft>
                <a:spcPts val="0"/>
              </a:spcAft>
            </a:pPr>
            <a:r>
              <a:rPr lang="en-US" dirty="0"/>
              <a:t>Don’t get discouraged if not many people show up</a:t>
            </a:r>
          </a:p>
          <a:p>
            <a:pPr marL="171450" lvl="0" indent="-171450">
              <a:spcBef>
                <a:spcPts val="0"/>
              </a:spcBef>
              <a:spcAft>
                <a:spcPts val="0"/>
              </a:spcAft>
            </a:pPr>
            <a:r>
              <a:rPr lang="en-US" dirty="0"/>
              <a:t>Our district has launched Tales2Go, a resource available to all family members that reads book auditorily</a:t>
            </a:r>
          </a:p>
          <a:p>
            <a:pPr marL="171450" lvl="0" indent="-171450">
              <a:spcBef>
                <a:spcPts val="0"/>
              </a:spcBef>
              <a:spcAft>
                <a:spcPts val="0"/>
              </a:spcAft>
            </a:pPr>
            <a:r>
              <a:rPr lang="en-US" dirty="0"/>
              <a:t>This builds connection among the parents and students, as they can share books!</a:t>
            </a:r>
          </a:p>
          <a:p>
            <a:pPr marL="171450" lvl="0" indent="-171450">
              <a:spcBef>
                <a:spcPts val="0"/>
              </a:spcBef>
              <a:spcAft>
                <a:spcPts val="0"/>
              </a:spcAft>
            </a:pPr>
            <a:r>
              <a:rPr lang="en-US" dirty="0"/>
              <a:t>Knowing what our parents need from us is significant, and meeting those needs (and wants) will generate connection that will in turn benefit our students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90013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By doing all the above – building positive school climate, increasing the visibility of your program, and building </a:t>
            </a:r>
            <a:r>
              <a:rPr lang="en-US" sz="1100" b="0" i="0" u="none" strike="noStrike" cap="none" dirty="0" err="1">
                <a:solidFill>
                  <a:srgbClr val="000000"/>
                </a:solidFill>
                <a:effectLst/>
                <a:latin typeface="Arial"/>
                <a:ea typeface="Arial"/>
                <a:cs typeface="Arial"/>
                <a:sym typeface="Arial"/>
              </a:rPr>
              <a:t>raport</a:t>
            </a:r>
            <a:r>
              <a:rPr lang="en-US" sz="1100" b="0" i="0" u="none" strike="noStrike" cap="none" dirty="0">
                <a:solidFill>
                  <a:srgbClr val="000000"/>
                </a:solidFill>
                <a:effectLst/>
                <a:latin typeface="Arial"/>
                <a:ea typeface="Arial"/>
                <a:cs typeface="Arial"/>
                <a:sym typeface="Arial"/>
              </a:rPr>
              <a:t>, you will have the respect you need to tackle scheduling.  Don’t be afraid to ask to be on ILT or interviews with future teachers (or give a couple ?</a:t>
            </a:r>
            <a:r>
              <a:rPr lang="en-US" sz="1100" b="0" i="0" u="none" strike="noStrike" cap="none" dirty="0" err="1">
                <a:solidFill>
                  <a:srgbClr val="000000"/>
                </a:solidFill>
                <a:effectLst/>
                <a:latin typeface="Arial"/>
                <a:ea typeface="Arial"/>
                <a:cs typeface="Arial"/>
                <a:sym typeface="Arial"/>
              </a:rPr>
              <a:t>tns</a:t>
            </a:r>
            <a:r>
              <a:rPr lang="en-US" sz="1100" b="0" i="0" u="none" strike="noStrike" cap="none" dirty="0">
                <a:solidFill>
                  <a:srgbClr val="000000"/>
                </a:solidFill>
                <a:effectLst/>
                <a:latin typeface="Arial"/>
                <a:ea typeface="Arial"/>
                <a:cs typeface="Arial"/>
                <a:sym typeface="Arial"/>
              </a:rPr>
              <a:t> to your principal to ask)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Student Scheduling – Knowing the students transcripts, and graduation track, know your list of classes and what satisfies a credit. Write out graduation tracks for every student, talk them over with the kids, give them a track and goal towards graduation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Teacher Scheduling – know the #s – what will benefit the students most?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Schedule communication – give to counselors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translation – NY document – having ESOL counselor would be dreamy.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knowing what teachers to schedule – some better than others, we all have that list – we shouldn’t but we do, and if you’re new, get acquainted with some </a:t>
            </a:r>
            <a:r>
              <a:rPr lang="en-US" sz="1100" b="0" i="0" u="none" strike="noStrike" cap="none" dirty="0" err="1">
                <a:solidFill>
                  <a:srgbClr val="000000"/>
                </a:solidFill>
                <a:effectLst/>
                <a:latin typeface="Arial"/>
                <a:ea typeface="Arial"/>
                <a:cs typeface="Arial"/>
                <a:sym typeface="Arial"/>
              </a:rPr>
              <a:t>SpEd</a:t>
            </a:r>
            <a:r>
              <a:rPr lang="en-US" sz="1100" b="0" i="0" u="none" strike="noStrike" cap="none" dirty="0">
                <a:solidFill>
                  <a:srgbClr val="000000"/>
                </a:solidFill>
                <a:effectLst/>
                <a:latin typeface="Arial"/>
                <a:ea typeface="Arial"/>
                <a:cs typeface="Arial"/>
                <a:sym typeface="Arial"/>
              </a:rPr>
              <a:t> teachers and have a quiet conversation about the best for your group. mix between needing teachers to be held accountable, but knowing what is best for the student, more often than not, it sways towards teachers with willing hearts (Scharich story?)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START PLANNING EARLY (Nov); preparing for graduation – push-in, less electives, visit neighboring counties, have principals attend PD, CCRPI scores based on EL data,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having teach ESOL teacher in content area (dreamy) and being part of respective departments</a:t>
            </a:r>
          </a:p>
          <a:p>
            <a:pPr marL="0" lvl="0" indent="0">
              <a:spcBef>
                <a:spcPts val="0"/>
              </a:spcBef>
              <a:spcAft>
                <a:spcPts val="0"/>
              </a:spcAft>
              <a:buNone/>
            </a:pPr>
            <a:endParaRPr dirty="0"/>
          </a:p>
        </p:txBody>
      </p:sp>
    </p:spTree>
    <p:extLst>
      <p:ext uri="{BB962C8B-B14F-4D97-AF65-F5344CB8AC3E}">
        <p14:creationId xmlns:p14="http://schemas.microsoft.com/office/powerpoint/2010/main" val="276755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021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dirty="0"/>
              <a:t>Which one of these topics do you feel is your program’s greatest area </a:t>
            </a:r>
            <a:r>
              <a:rPr lang="en-US"/>
              <a:t>for growth?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141600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a:solidFill>
                  <a:srgbClr val="000000"/>
                </a:solidFill>
                <a:effectLst/>
                <a:latin typeface="Arial"/>
                <a:ea typeface="Arial"/>
                <a:cs typeface="Arial"/>
                <a:sym typeface="Arial"/>
              </a:rPr>
              <a:t>Know </a:t>
            </a:r>
            <a:r>
              <a:rPr lang="en-US" sz="1100" b="0" i="0" u="none" strike="noStrike" cap="none" dirty="0">
                <a:solidFill>
                  <a:srgbClr val="000000"/>
                </a:solidFill>
                <a:effectLst/>
                <a:latin typeface="Arial"/>
                <a:ea typeface="Arial"/>
                <a:cs typeface="Arial"/>
                <a:sym typeface="Arial"/>
              </a:rPr>
              <a:t>it will not all happen immediately, being patient with yourself because it takes time.  and our students are so transient and so individual,</a:t>
            </a:r>
          </a:p>
          <a:p>
            <a:pPr marL="0" lvl="0" indent="0">
              <a:spcBef>
                <a:spcPts val="0"/>
              </a:spcBef>
              <a:spcAft>
                <a:spcPts val="0"/>
              </a:spcAft>
              <a:buNone/>
            </a:pPr>
            <a:endParaRPr dirty="0"/>
          </a:p>
        </p:txBody>
      </p:sp>
    </p:spTree>
    <p:extLst>
      <p:ext uri="{BB962C8B-B14F-4D97-AF65-F5344CB8AC3E}">
        <p14:creationId xmlns:p14="http://schemas.microsoft.com/office/powerpoint/2010/main" val="3180430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Teachers receive instruction and professional development about strategies, lesson planning and best teaching practices, but rarely do we receive direction on what do outside the classroom. </a:t>
            </a:r>
            <a:r>
              <a:rPr lang="en-US" sz="1100" b="0" i="0" u="none" strike="noStrike" cap="none" dirty="0">
                <a:solidFill>
                  <a:srgbClr val="000000"/>
                </a:solidFill>
                <a:effectLst/>
                <a:latin typeface="Arial"/>
                <a:ea typeface="Arial"/>
                <a:cs typeface="Arial"/>
                <a:sym typeface="Arial"/>
              </a:rPr>
              <a:t>Pushing your program forward relies on you first and foremost, being the expert.  And not in a “I know it all” kind of way, but “I can help you with all your ESOL needs” kind of way.  When I first started in the ESOL position, I was a Literature teacher that taught ONE ESOL class, ESOL 1,2,3,4 (all grades) once a day.  Many of the questions teachers and administration went straight up to county office.  It was my goal to establish myself as a stopgap, a point of contact at the school level.  We are fortunate to have a strong leader in our ESOL/Title III coordinator and she pushed for full time ESOL allotments.  In the past 4 years, we’ve gone from serving all our ESOL students in 1 class a day, to potentially 5 segments a day in all core content areas.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397659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I fully embraced the idea of fake it </a:t>
            </a:r>
            <a:r>
              <a:rPr lang="en-US" sz="1100" b="0" i="0" u="none" strike="noStrike" cap="none" dirty="0" err="1">
                <a:solidFill>
                  <a:srgbClr val="000000"/>
                </a:solidFill>
                <a:effectLst/>
                <a:latin typeface="Arial"/>
                <a:ea typeface="Arial"/>
                <a:cs typeface="Arial"/>
                <a:sym typeface="Arial"/>
              </a:rPr>
              <a:t>til</a:t>
            </a:r>
            <a:r>
              <a:rPr lang="en-US" sz="1100" b="0" i="0" u="none" strike="noStrike" cap="none" dirty="0">
                <a:solidFill>
                  <a:srgbClr val="000000"/>
                </a:solidFill>
                <a:effectLst/>
                <a:latin typeface="Arial"/>
                <a:ea typeface="Arial"/>
                <a:cs typeface="Arial"/>
                <a:sym typeface="Arial"/>
              </a:rPr>
              <a:t> you make it.  My thought was, that although I was still learning, no one else at the school knew the acronyms, the strategies, the paperwork. Plus I had a great community of ESOL teachers that would email each other back and forth.  </a:t>
            </a:r>
          </a:p>
          <a:p>
            <a:pPr marL="0" lvl="0" indent="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Every year I speak to the faculty about our #s, our languages, our policies, and our vision for the year. visit your departments – visited all 9 </a:t>
            </a:r>
            <a:r>
              <a:rPr lang="en-US" sz="1100" b="0" i="0" u="none" strike="noStrike" cap="none" dirty="0" err="1">
                <a:solidFill>
                  <a:srgbClr val="000000"/>
                </a:solidFill>
                <a:effectLst/>
                <a:latin typeface="Arial"/>
                <a:ea typeface="Arial"/>
                <a:cs typeface="Arial"/>
                <a:sym typeface="Arial"/>
              </a:rPr>
              <a:t>depts</a:t>
            </a:r>
            <a:r>
              <a:rPr lang="en-US" sz="1100" b="0" i="0" u="none" strike="noStrike" cap="none" dirty="0">
                <a:solidFill>
                  <a:srgbClr val="000000"/>
                </a:solidFill>
                <a:effectLst/>
                <a:latin typeface="Arial"/>
                <a:ea typeface="Arial"/>
                <a:cs typeface="Arial"/>
                <a:sym typeface="Arial"/>
              </a:rPr>
              <a:t> to do individualized PD on creating language objectives, visit teachers 1 on 1, send emails</a:t>
            </a:r>
            <a:endParaRPr dirty="0"/>
          </a:p>
        </p:txBody>
      </p:sp>
    </p:spTree>
    <p:extLst>
      <p:ext uri="{BB962C8B-B14F-4D97-AF65-F5344CB8AC3E}">
        <p14:creationId xmlns:p14="http://schemas.microsoft.com/office/powerpoint/2010/main" val="167282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The goal is </a:t>
            </a:r>
            <a:r>
              <a:rPr lang="en-US"/>
              <a:t>to have the entire school </a:t>
            </a:r>
            <a:r>
              <a:rPr lang="en-US" dirty="0"/>
              <a:t>invested in the progress of ELs, not just the ESOL teacher.</a:t>
            </a:r>
          </a:p>
        </p:txBody>
      </p:sp>
    </p:spTree>
    <p:extLst>
      <p:ext uri="{BB962C8B-B14F-4D97-AF65-F5344CB8AC3E}">
        <p14:creationId xmlns:p14="http://schemas.microsoft.com/office/powerpoint/2010/main" val="187234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Emails – brief, to the point, give examples in subject areas</a:t>
            </a:r>
          </a:p>
          <a:p>
            <a:pPr marL="139700" indent="0">
              <a:buNone/>
            </a:pPr>
            <a:r>
              <a:rPr lang="en-US" dirty="0"/>
              <a:t>TKES – Nothing’s better than a “This would be a great way to boost #4 standard on TKES – Differentiated Instruction”</a:t>
            </a:r>
          </a:p>
          <a:p>
            <a:pPr marL="139700" indent="0">
              <a:buNone/>
            </a:pPr>
            <a:r>
              <a:rPr lang="en-US" dirty="0"/>
              <a:t>Love to say – I love to say “I really like using the ‘My Other Half’ strategy and I’ve got a video that will show you a great example of it.”</a:t>
            </a:r>
          </a:p>
          <a:p>
            <a:pPr marL="139700" indent="0">
              <a:buNone/>
            </a:pPr>
            <a:endParaRPr lang="en-US" dirty="0"/>
          </a:p>
        </p:txBody>
      </p:sp>
    </p:spTree>
    <p:extLst>
      <p:ext uri="{BB962C8B-B14F-4D97-AF65-F5344CB8AC3E}">
        <p14:creationId xmlns:p14="http://schemas.microsoft.com/office/powerpoint/2010/main" val="317521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2544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823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0" name="Shape 10"/>
          <p:cNvSpPr/>
          <p:nvPr/>
        </p:nvSpPr>
        <p:spPr>
          <a:xfrm>
            <a:off x="5938246" y="3377550"/>
            <a:ext cx="7218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6659861" y="3377550"/>
            <a:ext cx="7218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1" y="3377550"/>
            <a:ext cx="7218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21425" y="3377550"/>
            <a:ext cx="52167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7" name="Shape 17"/>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8" name="Shape 18"/>
          <p:cNvSpPr/>
          <p:nvPr/>
        </p:nvSpPr>
        <p:spPr>
          <a:xfrm>
            <a:off x="3047704" y="5323800"/>
            <a:ext cx="3047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6096271" y="5323800"/>
            <a:ext cx="3047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 y="5323800"/>
            <a:ext cx="3047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710425" y="2882400"/>
            <a:ext cx="5723700" cy="10932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3" name="Shape 23"/>
          <p:cNvSpPr txBox="1"/>
          <p:nvPr/>
        </p:nvSpPr>
        <p:spPr>
          <a:xfrm>
            <a:off x="3593400" y="1575225"/>
            <a:ext cx="1957200" cy="87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600" b="1">
                <a:solidFill>
                  <a:srgbClr val="97ABBC"/>
                </a:solidFill>
              </a:rPr>
              <a:t>“</a:t>
            </a:r>
            <a:endParaRPr sz="9600" b="1">
              <a:solidFill>
                <a:srgbClr val="97ABBC"/>
              </a:solidFill>
            </a:endParaRPr>
          </a:p>
        </p:txBody>
      </p:sp>
      <p:sp>
        <p:nvSpPr>
          <p:cNvPr id="24" name="Shape 24"/>
          <p:cNvSpPr/>
          <p:nvPr/>
        </p:nvSpPr>
        <p:spPr>
          <a:xfrm>
            <a:off x="5723283" y="2132900"/>
            <a:ext cx="17103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434177" y="2132900"/>
            <a:ext cx="17103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2132900"/>
            <a:ext cx="17103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1710425" y="2132900"/>
            <a:ext cx="17103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0" name="Shape 30"/>
          <p:cNvSpPr txBox="1">
            <a:spLocks noGrp="1"/>
          </p:cNvSpPr>
          <p:nvPr>
            <p:ph type="body" idx="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Shape 31"/>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Shape 37"/>
          <p:cNvSpPr txBox="1">
            <a:spLocks noGrp="1"/>
          </p:cNvSpPr>
          <p:nvPr>
            <p:ph type="body" idx="1"/>
          </p:nvPr>
        </p:nvSpPr>
        <p:spPr>
          <a:xfrm>
            <a:off x="893625"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8" name="Shape 38"/>
          <p:cNvSpPr txBox="1">
            <a:spLocks noGrp="1"/>
          </p:cNvSpPr>
          <p:nvPr>
            <p:ph type="body" idx="2"/>
          </p:nvPr>
        </p:nvSpPr>
        <p:spPr>
          <a:xfrm>
            <a:off x="4219456"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9" name="Shape 39"/>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 name="Shape 45"/>
          <p:cNvSpPr txBox="1">
            <a:spLocks noGrp="1"/>
          </p:cNvSpPr>
          <p:nvPr>
            <p:ph type="body" idx="1"/>
          </p:nvPr>
        </p:nvSpPr>
        <p:spPr>
          <a:xfrm>
            <a:off x="893700"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6" name="Shape 46"/>
          <p:cNvSpPr txBox="1">
            <a:spLocks noGrp="1"/>
          </p:cNvSpPr>
          <p:nvPr>
            <p:ph type="body" idx="2"/>
          </p:nvPr>
        </p:nvSpPr>
        <p:spPr>
          <a:xfrm>
            <a:off x="3386404"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7" name="Shape 47"/>
          <p:cNvSpPr txBox="1">
            <a:spLocks noGrp="1"/>
          </p:cNvSpPr>
          <p:nvPr>
            <p:ph type="body" idx="3"/>
          </p:nvPr>
        </p:nvSpPr>
        <p:spPr>
          <a:xfrm>
            <a:off x="5879107"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8" name="Shape 48"/>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Shape 54"/>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Shape 65"/>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0" y="6755100"/>
            <a:ext cx="8937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893710" y="6755100"/>
            <a:ext cx="64626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69"/>
        <p:cNvGrpSpPr/>
        <p:nvPr/>
      </p:nvGrpSpPr>
      <p:grpSpPr>
        <a:xfrm>
          <a:off x="0" y="0"/>
          <a:ext cx="0" cy="0"/>
          <a:chOff x="0" y="0"/>
          <a:chExt cx="0" cy="0"/>
        </a:xfrm>
      </p:grpSpPr>
      <p:sp>
        <p:nvSpPr>
          <p:cNvPr id="70" name="Shape 70"/>
          <p:cNvSpPr/>
          <p:nvPr/>
        </p:nvSpPr>
        <p:spPr>
          <a:xfrm>
            <a:off x="7356366" y="6755100"/>
            <a:ext cx="8937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8250312" y="6755100"/>
            <a:ext cx="8937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0" y="6755100"/>
            <a:ext cx="893700" cy="1029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893710" y="6755100"/>
            <a:ext cx="64626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ideo" Target="https://www.youtube.com/embed/D6HUv2eFdLg"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theteachertoolkit.com/index.php/tool/all-tool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myccsd.instructure.com/courses/28699/module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Title 2">
            <a:extLst>
              <a:ext uri="{FF2B5EF4-FFF2-40B4-BE49-F238E27FC236}">
                <a16:creationId xmlns:a16="http://schemas.microsoft.com/office/drawing/2014/main" id="{6C1E38BB-5FDD-49C5-877D-897638CA0041}"/>
              </a:ext>
            </a:extLst>
          </p:cNvPr>
          <p:cNvSpPr>
            <a:spLocks noGrp="1"/>
          </p:cNvSpPr>
          <p:nvPr>
            <p:ph type="ctrTitle"/>
          </p:nvPr>
        </p:nvSpPr>
        <p:spPr>
          <a:xfrm>
            <a:off x="437644" y="1373122"/>
            <a:ext cx="6893321" cy="1546500"/>
          </a:xfrm>
        </p:spPr>
        <p:txBody>
          <a:bodyPr/>
          <a:lstStyle/>
          <a:p>
            <a:r>
              <a:rPr lang="en-US" dirty="0"/>
              <a:t>Be a Change Agent</a:t>
            </a:r>
            <a:br>
              <a:rPr lang="en-US" dirty="0"/>
            </a:br>
            <a:r>
              <a:rPr lang="en-US" dirty="0"/>
              <a:t>Beyond the Classroom</a:t>
            </a:r>
          </a:p>
        </p:txBody>
      </p:sp>
      <p:sp>
        <p:nvSpPr>
          <p:cNvPr id="6" name="Title 2">
            <a:extLst>
              <a:ext uri="{FF2B5EF4-FFF2-40B4-BE49-F238E27FC236}">
                <a16:creationId xmlns:a16="http://schemas.microsoft.com/office/drawing/2014/main" id="{29ED104A-8620-4C1A-B0A2-F2BF0842BA4C}"/>
              </a:ext>
            </a:extLst>
          </p:cNvPr>
          <p:cNvSpPr txBox="1">
            <a:spLocks/>
          </p:cNvSpPr>
          <p:nvPr/>
        </p:nvSpPr>
        <p:spPr>
          <a:xfrm>
            <a:off x="437644" y="3938378"/>
            <a:ext cx="6893321" cy="15465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1pPr>
            <a:lvl2pPr marR="0" lvl="1"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2pPr>
            <a:lvl3pPr marR="0" lvl="2"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3pPr>
            <a:lvl4pPr marR="0" lvl="3"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4pPr>
            <a:lvl5pPr marR="0" lvl="4"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5pPr>
            <a:lvl6pPr marR="0" lvl="5"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6pPr>
            <a:lvl7pPr marR="0" lvl="6"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7pPr>
            <a:lvl8pPr marR="0" lvl="7"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8pPr>
            <a:lvl9pPr marR="0" lvl="8" algn="l" rtl="0">
              <a:lnSpc>
                <a:spcPct val="100000"/>
              </a:lnSpc>
              <a:spcBef>
                <a:spcPts val="0"/>
              </a:spcBef>
              <a:spcAft>
                <a:spcPts val="0"/>
              </a:spcAft>
              <a:buClr>
                <a:srgbClr val="2185C5"/>
              </a:buClr>
              <a:buSzPts val="4800"/>
              <a:buFont typeface="Raleway"/>
              <a:buNone/>
              <a:defRPr sz="4800" b="0" i="0" u="none" strike="noStrike" cap="none">
                <a:solidFill>
                  <a:srgbClr val="2185C5"/>
                </a:solidFill>
                <a:latin typeface="Raleway"/>
                <a:ea typeface="Raleway"/>
                <a:cs typeface="Raleway"/>
                <a:sym typeface="Raleway"/>
              </a:defRPr>
            </a:lvl9pPr>
          </a:lstStyle>
          <a:p>
            <a:pPr>
              <a:lnSpc>
                <a:spcPct val="150000"/>
              </a:lnSpc>
            </a:pPr>
            <a:r>
              <a:rPr lang="en-US" sz="3200" dirty="0">
                <a:solidFill>
                  <a:schemeClr val="bg1">
                    <a:lumMod val="65000"/>
                  </a:schemeClr>
                </a:solidFill>
              </a:rPr>
              <a:t>Presented by </a:t>
            </a:r>
            <a:br>
              <a:rPr lang="en-US" sz="3200" dirty="0">
                <a:solidFill>
                  <a:schemeClr val="bg1">
                    <a:lumMod val="65000"/>
                  </a:schemeClr>
                </a:solidFill>
              </a:rPr>
            </a:br>
            <a:r>
              <a:rPr lang="en-US" sz="3200" dirty="0">
                <a:solidFill>
                  <a:schemeClr val="bg1">
                    <a:lumMod val="65000"/>
                  </a:schemeClr>
                </a:solidFill>
              </a:rPr>
              <a:t>Jamie Vogan &amp; Megan DeVoss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2.</a:t>
            </a:r>
            <a:endParaRPr sz="7200" dirty="0">
              <a:solidFill>
                <a:srgbClr val="7ECEFD"/>
              </a:solidFill>
            </a:endParaRPr>
          </a:p>
          <a:p>
            <a:pPr marL="0" lvl="0" indent="0" rtl="0">
              <a:spcBef>
                <a:spcPts val="0"/>
              </a:spcBef>
              <a:spcAft>
                <a:spcPts val="0"/>
              </a:spcAft>
              <a:buNone/>
            </a:pPr>
            <a:r>
              <a:rPr lang="en-US" dirty="0"/>
              <a:t>Climate and Personnel</a:t>
            </a:r>
            <a:endParaRPr dirty="0"/>
          </a:p>
        </p:txBody>
      </p:sp>
      <p:sp>
        <p:nvSpPr>
          <p:cNvPr id="100" name="Shape 100"/>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QUICK SURVEY! –  from Teaching Tolerance</a:t>
            </a:r>
            <a:endParaRPr dirty="0"/>
          </a:p>
        </p:txBody>
      </p:sp>
    </p:spTree>
    <p:extLst>
      <p:ext uri="{BB962C8B-B14F-4D97-AF65-F5344CB8AC3E}">
        <p14:creationId xmlns:p14="http://schemas.microsoft.com/office/powerpoint/2010/main" val="81026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27000" y="565150"/>
            <a:ext cx="77169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Promoting </a:t>
            </a:r>
            <a:r>
              <a:rPr lang="en-US" sz="5400" b="1" dirty="0"/>
              <a:t>P</a:t>
            </a:r>
            <a:r>
              <a:rPr lang="en-US" dirty="0"/>
              <a:t>ositive School </a:t>
            </a:r>
            <a:r>
              <a:rPr lang="en" dirty="0"/>
              <a:t>Climate</a:t>
            </a:r>
            <a:endParaRPr dirty="0"/>
          </a:p>
        </p:txBody>
      </p:sp>
      <p:sp>
        <p:nvSpPr>
          <p:cNvPr id="136" name="Shape 136"/>
          <p:cNvSpPr txBox="1">
            <a:spLocks noGrp="1"/>
          </p:cNvSpPr>
          <p:nvPr>
            <p:ph type="body" idx="1"/>
          </p:nvPr>
        </p:nvSpPr>
        <p:spPr>
          <a:xfrm>
            <a:off x="317500" y="1863222"/>
            <a:ext cx="2793264" cy="3403600"/>
          </a:xfrm>
          <a:prstGeom prst="rect">
            <a:avLst/>
          </a:prstGeom>
        </p:spPr>
        <p:txBody>
          <a:bodyPr spcFirstLastPara="1" wrap="square" lIns="91425" tIns="91425" rIns="91425" bIns="91425" anchor="t" anchorCtr="0">
            <a:noAutofit/>
          </a:bodyPr>
          <a:lstStyle/>
          <a:p>
            <a:pPr marL="0" indent="0">
              <a:buNone/>
            </a:pPr>
            <a:r>
              <a:rPr lang="en-US" sz="1800" b="1" dirty="0">
                <a:solidFill>
                  <a:srgbClr val="2185C5"/>
                </a:solidFill>
              </a:rPr>
              <a:t>Front Office/Registrar</a:t>
            </a:r>
          </a:p>
          <a:p>
            <a:pPr marL="0" indent="0">
              <a:buNone/>
            </a:pPr>
            <a:endParaRPr sz="1800" b="1" dirty="0"/>
          </a:p>
          <a:p>
            <a:pPr marL="285750" lvl="0" indent="-285750">
              <a:spcBef>
                <a:spcPts val="600"/>
              </a:spcBef>
              <a:spcAft>
                <a:spcPts val="0"/>
              </a:spcAft>
              <a:buFontTx/>
              <a:buChar char="-"/>
            </a:pPr>
            <a:r>
              <a:rPr lang="en-US" sz="1600" dirty="0"/>
              <a:t>Warm and Welcoming?</a:t>
            </a:r>
          </a:p>
          <a:p>
            <a:pPr marL="285750" lvl="0" indent="-285750">
              <a:spcBef>
                <a:spcPts val="600"/>
              </a:spcBef>
              <a:spcAft>
                <a:spcPts val="0"/>
              </a:spcAft>
              <a:buFontTx/>
              <a:buChar char="-"/>
            </a:pPr>
            <a:r>
              <a:rPr lang="en-US" sz="1600" dirty="0"/>
              <a:t>Common Greetings </a:t>
            </a:r>
            <a:r>
              <a:rPr lang="en-US" sz="1600" dirty="0">
                <a:solidFill>
                  <a:srgbClr val="FFC000"/>
                </a:solidFill>
              </a:rPr>
              <a:t>*</a:t>
            </a:r>
          </a:p>
          <a:p>
            <a:pPr marL="285750" lvl="0" indent="-285750">
              <a:spcBef>
                <a:spcPts val="600"/>
              </a:spcBef>
              <a:spcAft>
                <a:spcPts val="0"/>
              </a:spcAft>
              <a:buFontTx/>
              <a:buChar char="-"/>
            </a:pPr>
            <a:r>
              <a:rPr lang="en-US" sz="1600" dirty="0"/>
              <a:t>Non-English name pronunciations </a:t>
            </a:r>
            <a:r>
              <a:rPr lang="en-US" sz="1600" dirty="0">
                <a:solidFill>
                  <a:srgbClr val="FFC000"/>
                </a:solidFill>
              </a:rPr>
              <a:t>*</a:t>
            </a:r>
            <a:endParaRPr lang="en-US" sz="1600" dirty="0"/>
          </a:p>
          <a:p>
            <a:pPr marL="285750" lvl="0" indent="-285750">
              <a:spcBef>
                <a:spcPts val="600"/>
              </a:spcBef>
              <a:spcAft>
                <a:spcPts val="0"/>
              </a:spcAft>
              <a:buFontTx/>
              <a:buChar char="-"/>
            </a:pPr>
            <a:r>
              <a:rPr lang="en-US" sz="1600" dirty="0"/>
              <a:t>Translated documents</a:t>
            </a:r>
          </a:p>
          <a:p>
            <a:pPr marL="285750" lvl="0" indent="-285750">
              <a:spcBef>
                <a:spcPts val="600"/>
              </a:spcBef>
              <a:spcAft>
                <a:spcPts val="0"/>
              </a:spcAft>
              <a:buFontTx/>
              <a:buChar char="-"/>
            </a:pPr>
            <a:r>
              <a:rPr lang="en-US" sz="1600" dirty="0"/>
              <a:t>Bilingual Personnel</a:t>
            </a:r>
          </a:p>
          <a:p>
            <a:pPr marL="285750" lvl="0" indent="-285750">
              <a:spcBef>
                <a:spcPts val="600"/>
              </a:spcBef>
              <a:spcAft>
                <a:spcPts val="0"/>
              </a:spcAft>
              <a:buFontTx/>
              <a:buChar char="-"/>
            </a:pPr>
            <a:r>
              <a:rPr lang="en-US" sz="1600" dirty="0"/>
              <a:t>Welcome packet – who to contact </a:t>
            </a:r>
            <a:r>
              <a:rPr lang="en-US" sz="1600" dirty="0">
                <a:solidFill>
                  <a:srgbClr val="FFC000"/>
                </a:solidFill>
              </a:rPr>
              <a:t>*</a:t>
            </a:r>
          </a:p>
          <a:p>
            <a:pPr marL="285750" lvl="0" indent="-285750">
              <a:spcBef>
                <a:spcPts val="600"/>
              </a:spcBef>
              <a:spcAft>
                <a:spcPts val="0"/>
              </a:spcAft>
              <a:buFontTx/>
              <a:buChar char="-"/>
            </a:pPr>
            <a:r>
              <a:rPr lang="en-US" sz="1600" dirty="0"/>
              <a:t>Model example of forms</a:t>
            </a:r>
          </a:p>
          <a:p>
            <a:pPr marL="285750" lvl="0" indent="-285750">
              <a:spcBef>
                <a:spcPts val="600"/>
              </a:spcBef>
              <a:spcAft>
                <a:spcPts val="0"/>
              </a:spcAft>
              <a:buFontTx/>
              <a:buChar char="-"/>
            </a:pPr>
            <a:r>
              <a:rPr lang="en-US" sz="1600" dirty="0"/>
              <a:t>Bulletin boards, posters </a:t>
            </a:r>
            <a:r>
              <a:rPr lang="en-US" sz="1600" dirty="0">
                <a:solidFill>
                  <a:srgbClr val="FFC000"/>
                </a:solidFill>
              </a:rPr>
              <a:t>*</a:t>
            </a:r>
            <a:endParaRPr sz="1600" dirty="0"/>
          </a:p>
        </p:txBody>
      </p:sp>
      <p:sp>
        <p:nvSpPr>
          <p:cNvPr id="137" name="Shape 137"/>
          <p:cNvSpPr txBox="1">
            <a:spLocks noGrp="1"/>
          </p:cNvSpPr>
          <p:nvPr>
            <p:ph type="body" idx="2"/>
          </p:nvPr>
        </p:nvSpPr>
        <p:spPr>
          <a:xfrm>
            <a:off x="2904600" y="1835513"/>
            <a:ext cx="3008050" cy="3829050"/>
          </a:xfrm>
          <a:prstGeom prst="rect">
            <a:avLst/>
          </a:prstGeom>
        </p:spPr>
        <p:txBody>
          <a:bodyPr spcFirstLastPara="1" wrap="square" lIns="91425" tIns="91425" rIns="91425" bIns="91425" anchor="t" anchorCtr="0">
            <a:noAutofit/>
          </a:bodyPr>
          <a:lstStyle/>
          <a:p>
            <a:pPr marL="0" indent="0" algn="ctr">
              <a:buNone/>
            </a:pPr>
            <a:r>
              <a:rPr lang="en-US" sz="1800" b="1" dirty="0">
                <a:solidFill>
                  <a:srgbClr val="FF9715"/>
                </a:solidFill>
              </a:rPr>
              <a:t>Seek Opportunities for Connection</a:t>
            </a:r>
          </a:p>
          <a:p>
            <a:pPr marL="285750" lvl="0" indent="-285750">
              <a:spcBef>
                <a:spcPts val="600"/>
              </a:spcBef>
              <a:spcAft>
                <a:spcPts val="0"/>
              </a:spcAft>
              <a:buFontTx/>
              <a:buChar char="-"/>
            </a:pPr>
            <a:r>
              <a:rPr lang="en-US" sz="1600" dirty="0"/>
              <a:t>Creative and flexible class time</a:t>
            </a:r>
          </a:p>
          <a:p>
            <a:pPr marL="285750" lvl="0" indent="-285750">
              <a:spcBef>
                <a:spcPts val="600"/>
              </a:spcBef>
              <a:spcAft>
                <a:spcPts val="0"/>
              </a:spcAft>
              <a:buFontTx/>
              <a:buChar char="-"/>
            </a:pPr>
            <a:r>
              <a:rPr lang="en-US" sz="1600" dirty="0"/>
              <a:t>“Yes” and “Absolutely”</a:t>
            </a:r>
          </a:p>
          <a:p>
            <a:pPr marL="285750" lvl="0" indent="-285750">
              <a:spcBef>
                <a:spcPts val="600"/>
              </a:spcBef>
              <a:spcAft>
                <a:spcPts val="0"/>
              </a:spcAft>
              <a:buFontTx/>
              <a:buChar char="-"/>
            </a:pPr>
            <a:r>
              <a:rPr lang="en-US" sz="1600" dirty="0"/>
              <a:t>Shout outs </a:t>
            </a:r>
            <a:r>
              <a:rPr lang="en-US" sz="1600" dirty="0">
                <a:solidFill>
                  <a:srgbClr val="FFC000"/>
                </a:solidFill>
              </a:rPr>
              <a:t>*</a:t>
            </a:r>
            <a:endParaRPr lang="en-US" sz="1600" dirty="0"/>
          </a:p>
          <a:p>
            <a:pPr marL="285750" lvl="0" indent="-285750">
              <a:spcBef>
                <a:spcPts val="600"/>
              </a:spcBef>
              <a:spcAft>
                <a:spcPts val="0"/>
              </a:spcAft>
              <a:buFontTx/>
              <a:buChar char="-"/>
            </a:pPr>
            <a:r>
              <a:rPr lang="en-US" sz="1600" dirty="0"/>
              <a:t>Muffins and coffee to pivotal staff members </a:t>
            </a:r>
          </a:p>
          <a:p>
            <a:pPr marL="285750" lvl="0" indent="-285750">
              <a:spcBef>
                <a:spcPts val="600"/>
              </a:spcBef>
              <a:spcAft>
                <a:spcPts val="0"/>
              </a:spcAft>
              <a:buFontTx/>
              <a:buChar char="-"/>
            </a:pPr>
            <a:r>
              <a:rPr lang="en-US" sz="1600" dirty="0"/>
              <a:t>Hosting departmental events</a:t>
            </a:r>
          </a:p>
          <a:p>
            <a:pPr marL="285750" lvl="0" indent="-285750">
              <a:spcBef>
                <a:spcPts val="600"/>
              </a:spcBef>
              <a:spcAft>
                <a:spcPts val="0"/>
              </a:spcAft>
              <a:buFontTx/>
              <a:buChar char="-"/>
            </a:pPr>
            <a:r>
              <a:rPr lang="en-US" sz="1600" dirty="0"/>
              <a:t>Inviting admin to events</a:t>
            </a:r>
          </a:p>
          <a:p>
            <a:pPr marL="285750" lvl="0" indent="-285750">
              <a:spcBef>
                <a:spcPts val="600"/>
              </a:spcBef>
              <a:spcAft>
                <a:spcPts val="0"/>
              </a:spcAft>
              <a:buFontTx/>
              <a:buChar char="-"/>
            </a:pPr>
            <a:r>
              <a:rPr lang="en-US" sz="1600" dirty="0"/>
              <a:t>Being vulnerable – sharing your materials</a:t>
            </a:r>
            <a:endParaRPr sz="1600" dirty="0"/>
          </a:p>
        </p:txBody>
      </p:sp>
      <p:sp>
        <p:nvSpPr>
          <p:cNvPr id="138" name="Shape 138"/>
          <p:cNvSpPr txBox="1">
            <a:spLocks noGrp="1"/>
          </p:cNvSpPr>
          <p:nvPr>
            <p:ph type="body" idx="3"/>
          </p:nvPr>
        </p:nvSpPr>
        <p:spPr>
          <a:xfrm>
            <a:off x="6095002" y="1863222"/>
            <a:ext cx="2731498" cy="4562764"/>
          </a:xfrm>
          <a:prstGeom prst="rect">
            <a:avLst/>
          </a:prstGeom>
        </p:spPr>
        <p:txBody>
          <a:bodyPr spcFirstLastPara="1" wrap="square" lIns="91425" tIns="91425" rIns="91425" bIns="91425" anchor="t" anchorCtr="0">
            <a:noAutofit/>
          </a:bodyPr>
          <a:lstStyle/>
          <a:p>
            <a:pPr marL="0" lvl="0" indent="0">
              <a:buNone/>
            </a:pPr>
            <a:r>
              <a:rPr lang="en-US" sz="1800" b="1" dirty="0">
                <a:solidFill>
                  <a:srgbClr val="F20253"/>
                </a:solidFill>
              </a:rPr>
              <a:t>Peer Leadership</a:t>
            </a:r>
          </a:p>
          <a:p>
            <a:pPr marL="0" lvl="0" indent="0">
              <a:buNone/>
            </a:pPr>
            <a:r>
              <a:rPr lang="en-US" sz="1800" b="1" dirty="0">
                <a:solidFill>
                  <a:srgbClr val="F20253"/>
                </a:solidFill>
              </a:rPr>
              <a:t>  </a:t>
            </a:r>
          </a:p>
          <a:p>
            <a:pPr marL="0" lvl="0" indent="0">
              <a:buNone/>
            </a:pPr>
            <a:r>
              <a:rPr lang="en-US" sz="1600" dirty="0"/>
              <a:t>Use your student resources!</a:t>
            </a:r>
          </a:p>
          <a:p>
            <a:pPr marL="0" lvl="0" indent="0" rtl="0">
              <a:spcBef>
                <a:spcPts val="600"/>
              </a:spcBef>
              <a:spcAft>
                <a:spcPts val="0"/>
              </a:spcAft>
              <a:buNone/>
            </a:pPr>
            <a:r>
              <a:rPr lang="en-US" sz="1600" dirty="0"/>
              <a:t>- International Student Orientation Leaders </a:t>
            </a:r>
            <a:r>
              <a:rPr lang="en-US" sz="1600" dirty="0">
                <a:solidFill>
                  <a:srgbClr val="FFC000"/>
                </a:solidFill>
              </a:rPr>
              <a:t>*</a:t>
            </a:r>
            <a:endParaRPr lang="en-US" sz="1600" dirty="0"/>
          </a:p>
          <a:p>
            <a:pPr marL="285750" lvl="0" indent="-285750" rtl="0">
              <a:spcBef>
                <a:spcPts val="600"/>
              </a:spcBef>
              <a:spcAft>
                <a:spcPts val="0"/>
              </a:spcAft>
              <a:buFontTx/>
              <a:buChar char="-"/>
            </a:pPr>
            <a:r>
              <a:rPr lang="en-US" sz="1600" dirty="0"/>
              <a:t>Former MS students speak to students</a:t>
            </a:r>
          </a:p>
          <a:p>
            <a:pPr marL="285750" indent="-285750">
              <a:buFontTx/>
              <a:buChar char="-"/>
            </a:pPr>
            <a:r>
              <a:rPr lang="en-US" sz="1600" dirty="0"/>
              <a:t>HS tours/MS registration</a:t>
            </a:r>
          </a:p>
          <a:p>
            <a:pPr marL="285750" lvl="0" indent="-285750" rtl="0">
              <a:spcBef>
                <a:spcPts val="600"/>
              </a:spcBef>
              <a:spcAft>
                <a:spcPts val="0"/>
              </a:spcAft>
              <a:buFontTx/>
              <a:buChar char="-"/>
            </a:pPr>
            <a:r>
              <a:rPr lang="en-US" sz="1600" dirty="0"/>
              <a:t>Senior Project</a:t>
            </a:r>
          </a:p>
          <a:p>
            <a:pPr marL="285750" lvl="0" indent="-285750" rtl="0">
              <a:spcBef>
                <a:spcPts val="600"/>
              </a:spcBef>
              <a:spcAft>
                <a:spcPts val="0"/>
              </a:spcAft>
              <a:buFontTx/>
              <a:buChar char="-"/>
            </a:pPr>
            <a:r>
              <a:rPr lang="en-US" sz="1600" dirty="0"/>
              <a:t>National Honors Societies for translated documents and tutoring </a:t>
            </a:r>
          </a:p>
          <a:p>
            <a:pPr marL="0" lvl="0" indent="0" rtl="0">
              <a:spcBef>
                <a:spcPts val="600"/>
              </a:spcBef>
              <a:spcAft>
                <a:spcPts val="0"/>
              </a:spcAft>
              <a:buNone/>
            </a:pPr>
            <a:endParaRPr lang="en-US" sz="1600" dirty="0"/>
          </a:p>
          <a:p>
            <a:pPr marL="0" lvl="0" indent="0">
              <a:spcBef>
                <a:spcPts val="600"/>
              </a:spcBef>
              <a:spcAft>
                <a:spcPts val="0"/>
              </a:spcAft>
              <a:buNone/>
            </a:pPr>
            <a:endParaRPr dirty="0"/>
          </a:p>
        </p:txBody>
      </p:sp>
      <p:sp>
        <p:nvSpPr>
          <p:cNvPr id="4" name="Minus Sign 3">
            <a:extLst>
              <a:ext uri="{FF2B5EF4-FFF2-40B4-BE49-F238E27FC236}">
                <a16:creationId xmlns:a16="http://schemas.microsoft.com/office/drawing/2014/main" id="{46B4CF4F-164B-4AA7-8E98-F9002B135659}"/>
              </a:ext>
            </a:extLst>
          </p:cNvPr>
          <p:cNvSpPr/>
          <p:nvPr/>
        </p:nvSpPr>
        <p:spPr>
          <a:xfrm rot="3707636">
            <a:off x="2780616" y="581026"/>
            <a:ext cx="467577" cy="238125"/>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A2E047B0-6464-4FEB-B946-FB2B4D66AA86}"/>
              </a:ext>
            </a:extLst>
          </p:cNvPr>
          <p:cNvSpPr/>
          <p:nvPr/>
        </p:nvSpPr>
        <p:spPr>
          <a:xfrm rot="5400000">
            <a:off x="2996038" y="542499"/>
            <a:ext cx="467577" cy="238125"/>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BEFAB9EB-EFB4-49DF-84EC-9AB0D2B5B59A}"/>
              </a:ext>
            </a:extLst>
          </p:cNvPr>
          <p:cNvSpPr/>
          <p:nvPr/>
        </p:nvSpPr>
        <p:spPr>
          <a:xfrm rot="7009612">
            <a:off x="3207795" y="590982"/>
            <a:ext cx="467577" cy="238125"/>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5CDDE588-AC51-4303-B7BA-A7B46994A2FB}"/>
              </a:ext>
            </a:extLst>
          </p:cNvPr>
          <p:cNvSpPr/>
          <p:nvPr/>
        </p:nvSpPr>
        <p:spPr>
          <a:xfrm rot="8290858">
            <a:off x="3419550" y="690705"/>
            <a:ext cx="467577" cy="238125"/>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0178C269-4EF6-4E31-BE1D-779AB670E5CA}"/>
              </a:ext>
            </a:extLst>
          </p:cNvPr>
          <p:cNvSpPr/>
          <p:nvPr/>
        </p:nvSpPr>
        <p:spPr>
          <a:xfrm rot="12611883">
            <a:off x="2589612" y="740295"/>
            <a:ext cx="467577" cy="238125"/>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87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93700" y="1305125"/>
            <a:ext cx="3094800" cy="874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400" dirty="0"/>
              <a:t>What else?</a:t>
            </a:r>
            <a:endParaRPr sz="2400" dirty="0"/>
          </a:p>
        </p:txBody>
      </p:sp>
      <p:sp>
        <p:nvSpPr>
          <p:cNvPr id="144" name="Shape 144"/>
          <p:cNvSpPr txBox="1">
            <a:spLocks noGrp="1"/>
          </p:cNvSpPr>
          <p:nvPr>
            <p:ph type="body" idx="1"/>
          </p:nvPr>
        </p:nvSpPr>
        <p:spPr>
          <a:xfrm>
            <a:off x="893699" y="2362200"/>
            <a:ext cx="3438155" cy="2185500"/>
          </a:xfrm>
          <a:prstGeom prst="rect">
            <a:avLst/>
          </a:prstGeom>
        </p:spPr>
        <p:txBody>
          <a:bodyPr spcFirstLastPara="1" wrap="square" lIns="91425" tIns="91425" rIns="91425" bIns="91425" anchor="t" anchorCtr="0">
            <a:noAutofit/>
          </a:bodyPr>
          <a:lstStyle/>
          <a:p>
            <a:pPr marL="285750" lvl="0" indent="-285750" rtl="0">
              <a:spcBef>
                <a:spcPts val="600"/>
              </a:spcBef>
              <a:spcAft>
                <a:spcPts val="0"/>
              </a:spcAft>
              <a:buFontTx/>
              <a:buChar char="-"/>
            </a:pPr>
            <a:r>
              <a:rPr lang="en-US" sz="1800" dirty="0"/>
              <a:t>Grant writing</a:t>
            </a:r>
          </a:p>
          <a:p>
            <a:pPr marL="285750" lvl="0" indent="-285750" rtl="0">
              <a:spcBef>
                <a:spcPts val="600"/>
              </a:spcBef>
              <a:spcAft>
                <a:spcPts val="0"/>
              </a:spcAft>
              <a:buFontTx/>
              <a:buChar char="-"/>
            </a:pPr>
            <a:r>
              <a:rPr lang="en-US" sz="1800" dirty="0"/>
              <a:t>Club Sponsor</a:t>
            </a:r>
          </a:p>
          <a:p>
            <a:pPr marL="285750" lvl="0" indent="-285750" rtl="0">
              <a:spcBef>
                <a:spcPts val="600"/>
              </a:spcBef>
              <a:spcAft>
                <a:spcPts val="0"/>
              </a:spcAft>
              <a:buFontTx/>
              <a:buChar char="-"/>
            </a:pPr>
            <a:r>
              <a:rPr lang="en-US" sz="1800" dirty="0"/>
              <a:t>Coffee Shop</a:t>
            </a:r>
          </a:p>
          <a:p>
            <a:pPr marL="285750" lvl="0" indent="-285750" rtl="0">
              <a:spcBef>
                <a:spcPts val="600"/>
              </a:spcBef>
              <a:spcAft>
                <a:spcPts val="0"/>
              </a:spcAft>
              <a:buFontTx/>
              <a:buChar char="-"/>
            </a:pPr>
            <a:r>
              <a:rPr lang="en-US" sz="1800" dirty="0"/>
              <a:t>Virtual Reading</a:t>
            </a:r>
          </a:p>
          <a:p>
            <a:pPr marL="285750" lvl="0" indent="-285750" rtl="0">
              <a:spcBef>
                <a:spcPts val="600"/>
              </a:spcBef>
              <a:spcAft>
                <a:spcPts val="0"/>
              </a:spcAft>
              <a:buFontTx/>
              <a:buChar char="-"/>
            </a:pPr>
            <a:r>
              <a:rPr lang="en-US" sz="1800" dirty="0"/>
              <a:t>Hosting Speaking/Career Events -Previous EL students coming back to speak </a:t>
            </a:r>
            <a:endParaRPr sz="1800" dirty="0"/>
          </a:p>
        </p:txBody>
      </p:sp>
      <p:pic>
        <p:nvPicPr>
          <p:cNvPr id="145" name="Shape 145"/>
          <p:cNvPicPr preferRelativeResize="0"/>
          <p:nvPr/>
        </p:nvPicPr>
        <p:blipFill>
          <a:blip r:embed="rId3"/>
          <a:stretch>
            <a:fillRect/>
          </a:stretch>
        </p:blipFill>
        <p:spPr>
          <a:xfrm>
            <a:off x="4612500" y="1082427"/>
            <a:ext cx="4531499" cy="4531499"/>
          </a:xfrm>
          <a:prstGeom prst="rect">
            <a:avLst/>
          </a:prstGeom>
          <a:noFill/>
          <a:ln>
            <a:noFill/>
          </a:ln>
        </p:spPr>
      </p:pic>
    </p:spTree>
    <p:extLst>
      <p:ext uri="{BB962C8B-B14F-4D97-AF65-F5344CB8AC3E}">
        <p14:creationId xmlns:p14="http://schemas.microsoft.com/office/powerpoint/2010/main" val="114269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5CDD-E6A8-4E9F-AA36-8FB77CF4A306}"/>
              </a:ext>
            </a:extLst>
          </p:cNvPr>
          <p:cNvSpPr>
            <a:spLocks noGrp="1"/>
          </p:cNvSpPr>
          <p:nvPr>
            <p:ph type="title"/>
          </p:nvPr>
        </p:nvSpPr>
        <p:spPr>
          <a:xfrm>
            <a:off x="2521981" y="208039"/>
            <a:ext cx="4100038" cy="1143000"/>
          </a:xfrm>
        </p:spPr>
        <p:txBody>
          <a:bodyPr/>
          <a:lstStyle/>
          <a:p>
            <a:pPr algn="ctr"/>
            <a:r>
              <a:rPr lang="en-US" dirty="0"/>
              <a:t>The Tough Talks</a:t>
            </a:r>
          </a:p>
        </p:txBody>
      </p:sp>
      <p:pic>
        <p:nvPicPr>
          <p:cNvPr id="6" name="Picture 5" descr="A person posing for the camera&#10;&#10;Description generated with very high confidence">
            <a:extLst>
              <a:ext uri="{FF2B5EF4-FFF2-40B4-BE49-F238E27FC236}">
                <a16:creationId xmlns:a16="http://schemas.microsoft.com/office/drawing/2014/main" id="{C36AA153-D7EC-47AB-918C-C7A02655FBD6}"/>
              </a:ext>
            </a:extLst>
          </p:cNvPr>
          <p:cNvPicPr>
            <a:picLocks noChangeAspect="1"/>
          </p:cNvPicPr>
          <p:nvPr/>
        </p:nvPicPr>
        <p:blipFill>
          <a:blip r:embed="rId3"/>
          <a:stretch>
            <a:fillRect/>
          </a:stretch>
        </p:blipFill>
        <p:spPr>
          <a:xfrm>
            <a:off x="1247775" y="1875693"/>
            <a:ext cx="6648450" cy="3810000"/>
          </a:xfrm>
          <a:prstGeom prst="rect">
            <a:avLst/>
          </a:prstGeom>
        </p:spPr>
      </p:pic>
    </p:spTree>
    <p:extLst>
      <p:ext uri="{BB962C8B-B14F-4D97-AF65-F5344CB8AC3E}">
        <p14:creationId xmlns:p14="http://schemas.microsoft.com/office/powerpoint/2010/main" val="253609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F8A27F3-C41F-47E2-8688-59B02FED27F8}"/>
              </a:ext>
            </a:extLst>
          </p:cNvPr>
          <p:cNvPicPr>
            <a:picLocks noChangeAspect="1"/>
          </p:cNvPicPr>
          <p:nvPr/>
        </p:nvPicPr>
        <p:blipFill>
          <a:blip r:embed="rId3"/>
          <a:stretch>
            <a:fillRect/>
          </a:stretch>
        </p:blipFill>
        <p:spPr>
          <a:xfrm>
            <a:off x="0" y="1415399"/>
            <a:ext cx="9144000" cy="3328702"/>
          </a:xfrm>
          <a:prstGeom prst="rect">
            <a:avLst/>
          </a:prstGeom>
        </p:spPr>
      </p:pic>
      <p:sp>
        <p:nvSpPr>
          <p:cNvPr id="15" name="TextBox 14">
            <a:extLst>
              <a:ext uri="{FF2B5EF4-FFF2-40B4-BE49-F238E27FC236}">
                <a16:creationId xmlns:a16="http://schemas.microsoft.com/office/drawing/2014/main" id="{724B4F22-A9B6-402B-8715-A2B65959D691}"/>
              </a:ext>
            </a:extLst>
          </p:cNvPr>
          <p:cNvSpPr txBox="1"/>
          <p:nvPr/>
        </p:nvSpPr>
        <p:spPr>
          <a:xfrm>
            <a:off x="685800" y="2038350"/>
            <a:ext cx="3590925" cy="1200329"/>
          </a:xfrm>
          <a:prstGeom prst="rect">
            <a:avLst/>
          </a:prstGeom>
          <a:noFill/>
        </p:spPr>
        <p:txBody>
          <a:bodyPr wrap="square" rtlCol="0">
            <a:spAutoFit/>
          </a:bodyPr>
          <a:lstStyle/>
          <a:p>
            <a:r>
              <a:rPr lang="en-US" sz="2400" dirty="0"/>
              <a:t>International Student Orientation team offering 32 different languages</a:t>
            </a:r>
          </a:p>
        </p:txBody>
      </p:sp>
      <p:sp>
        <p:nvSpPr>
          <p:cNvPr id="16" name="TextBox 15">
            <a:extLst>
              <a:ext uri="{FF2B5EF4-FFF2-40B4-BE49-F238E27FC236}">
                <a16:creationId xmlns:a16="http://schemas.microsoft.com/office/drawing/2014/main" id="{38BABC99-B8AD-4B83-A56B-59BE89C4E07C}"/>
              </a:ext>
            </a:extLst>
          </p:cNvPr>
          <p:cNvSpPr txBox="1"/>
          <p:nvPr/>
        </p:nvSpPr>
        <p:spPr>
          <a:xfrm>
            <a:off x="4867275" y="2038350"/>
            <a:ext cx="3590925" cy="2308324"/>
          </a:xfrm>
          <a:prstGeom prst="rect">
            <a:avLst/>
          </a:prstGeom>
          <a:noFill/>
        </p:spPr>
        <p:txBody>
          <a:bodyPr wrap="square" rtlCol="0">
            <a:spAutoFit/>
          </a:bodyPr>
          <a:lstStyle/>
          <a:p>
            <a:r>
              <a:rPr lang="en-US" sz="2400" dirty="0"/>
              <a:t>Finding and utilizing a parent liaison</a:t>
            </a:r>
          </a:p>
          <a:p>
            <a:endParaRPr lang="en-US" sz="2400" dirty="0"/>
          </a:p>
          <a:p>
            <a:r>
              <a:rPr lang="en-US" sz="2400" dirty="0"/>
              <a:t>“Table Talks” for home </a:t>
            </a:r>
          </a:p>
          <a:p>
            <a:endParaRPr lang="en-US" sz="2400" dirty="0"/>
          </a:p>
          <a:p>
            <a:endParaRPr lang="en-US" sz="2400" dirty="0"/>
          </a:p>
        </p:txBody>
      </p:sp>
      <p:sp>
        <p:nvSpPr>
          <p:cNvPr id="17" name="Rectangle 16">
            <a:extLst>
              <a:ext uri="{FF2B5EF4-FFF2-40B4-BE49-F238E27FC236}">
                <a16:creationId xmlns:a16="http://schemas.microsoft.com/office/drawing/2014/main" id="{F423EA40-39FA-43CB-8763-D7EBE6BE3B0B}"/>
              </a:ext>
            </a:extLst>
          </p:cNvPr>
          <p:cNvSpPr/>
          <p:nvPr/>
        </p:nvSpPr>
        <p:spPr>
          <a:xfrm>
            <a:off x="3445574" y="5378346"/>
            <a:ext cx="4488751" cy="369332"/>
          </a:xfrm>
          <a:prstGeom prst="rect">
            <a:avLst/>
          </a:prstGeom>
        </p:spPr>
        <p:txBody>
          <a:bodyPr wrap="square">
            <a:spAutoFit/>
          </a:bodyPr>
          <a:lstStyle/>
          <a:p>
            <a:r>
              <a:rPr lang="en-US" sz="1800" dirty="0">
                <a:solidFill>
                  <a:srgbClr val="0070C0"/>
                </a:solidFill>
              </a:rPr>
              <a:t>Share your Grows!</a:t>
            </a:r>
          </a:p>
        </p:txBody>
      </p:sp>
      <p:pic>
        <p:nvPicPr>
          <p:cNvPr id="18" name="Picture 17">
            <a:extLst>
              <a:ext uri="{FF2B5EF4-FFF2-40B4-BE49-F238E27FC236}">
                <a16:creationId xmlns:a16="http://schemas.microsoft.com/office/drawing/2014/main" id="{CDD33DEC-D226-4249-978B-BD9FE1641D9A}"/>
              </a:ext>
            </a:extLst>
          </p:cNvPr>
          <p:cNvPicPr>
            <a:picLocks noChangeAspect="1"/>
          </p:cNvPicPr>
          <p:nvPr/>
        </p:nvPicPr>
        <p:blipFill>
          <a:blip r:embed="rId4"/>
          <a:stretch>
            <a:fillRect/>
          </a:stretch>
        </p:blipFill>
        <p:spPr>
          <a:xfrm>
            <a:off x="0" y="5762422"/>
            <a:ext cx="9144000" cy="933855"/>
          </a:xfrm>
          <a:prstGeom prst="rect">
            <a:avLst/>
          </a:prstGeom>
        </p:spPr>
      </p:pic>
    </p:spTree>
    <p:extLst>
      <p:ext uri="{BB962C8B-B14F-4D97-AF65-F5344CB8AC3E}">
        <p14:creationId xmlns:p14="http://schemas.microsoft.com/office/powerpoint/2010/main" val="296935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3.</a:t>
            </a:r>
            <a:endParaRPr sz="7200" dirty="0">
              <a:solidFill>
                <a:srgbClr val="7ECEFD"/>
              </a:solidFill>
            </a:endParaRPr>
          </a:p>
          <a:p>
            <a:pPr marL="0" lvl="0" indent="0" rtl="0">
              <a:spcBef>
                <a:spcPts val="0"/>
              </a:spcBef>
              <a:spcAft>
                <a:spcPts val="0"/>
              </a:spcAft>
              <a:buNone/>
            </a:pPr>
            <a:r>
              <a:rPr lang="en-US" dirty="0"/>
              <a:t>Attitudes Towards Teachers</a:t>
            </a:r>
            <a:endParaRPr dirty="0"/>
          </a:p>
        </p:txBody>
      </p:sp>
      <p:sp>
        <p:nvSpPr>
          <p:cNvPr id="100" name="Shape 100"/>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Your approach is the secret to success.</a:t>
            </a:r>
            <a:endParaRPr dirty="0"/>
          </a:p>
        </p:txBody>
      </p:sp>
    </p:spTree>
    <p:extLst>
      <p:ext uri="{BB962C8B-B14F-4D97-AF65-F5344CB8AC3E}">
        <p14:creationId xmlns:p14="http://schemas.microsoft.com/office/powerpoint/2010/main" val="373350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ctrTitle" idx="4294967295"/>
          </p:nvPr>
        </p:nvSpPr>
        <p:spPr>
          <a:xfrm>
            <a:off x="778225" y="3177925"/>
            <a:ext cx="7916888"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a:solidFill>
                  <a:srgbClr val="FFFFFF"/>
                </a:solidFill>
              </a:rPr>
              <a:t>Building Empathy</a:t>
            </a:r>
            <a:endParaRPr sz="7200" dirty="0">
              <a:solidFill>
                <a:srgbClr val="FFFFFF"/>
              </a:solidFill>
            </a:endParaRPr>
          </a:p>
        </p:txBody>
      </p:sp>
      <p:sp>
        <p:nvSpPr>
          <p:cNvPr id="118" name="Shape 118"/>
          <p:cNvSpPr txBox="1">
            <a:spLocks noGrp="1"/>
          </p:cNvSpPr>
          <p:nvPr>
            <p:ph type="subTitle" idx="4294967295"/>
          </p:nvPr>
        </p:nvSpPr>
        <p:spPr>
          <a:xfrm>
            <a:off x="778225" y="4929750"/>
            <a:ext cx="66231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dirty="0">
                <a:solidFill>
                  <a:schemeClr val="lt1"/>
                </a:solidFill>
              </a:rPr>
              <a:t>Bring the attention of your </a:t>
            </a:r>
            <a:r>
              <a:rPr lang="en-US" sz="2400" dirty="0">
                <a:solidFill>
                  <a:schemeClr val="lt1"/>
                </a:solidFill>
              </a:rPr>
              <a:t>teachers</a:t>
            </a:r>
            <a:r>
              <a:rPr lang="en" sz="2400" dirty="0">
                <a:solidFill>
                  <a:schemeClr val="lt1"/>
                </a:solidFill>
              </a:rPr>
              <a:t> </a:t>
            </a:r>
            <a:r>
              <a:rPr lang="en-US" sz="2400" dirty="0">
                <a:solidFill>
                  <a:schemeClr val="lt1"/>
                </a:solidFill>
              </a:rPr>
              <a:t>to the strengths of your ELs; they are learning just as we are.</a:t>
            </a:r>
            <a:endParaRPr sz="2400" dirty="0">
              <a:solidFill>
                <a:schemeClr val="lt1"/>
              </a:solidFill>
            </a:endParaRPr>
          </a:p>
        </p:txBody>
      </p:sp>
      <p:pic>
        <p:nvPicPr>
          <p:cNvPr id="3" name="Online Media 2">
            <a:hlinkClick r:id="" action="ppaction://media"/>
            <a:extLst>
              <a:ext uri="{FF2B5EF4-FFF2-40B4-BE49-F238E27FC236}">
                <a16:creationId xmlns:a16="http://schemas.microsoft.com/office/drawing/2014/main" id="{B3DD8372-5181-48F1-8E7C-607F7088E38D}"/>
              </a:ext>
            </a:extLst>
          </p:cNvPr>
          <p:cNvPicPr>
            <a:picLocks noRot="1" noChangeAspect="1"/>
          </p:cNvPicPr>
          <p:nvPr>
            <a:videoFile r:link="rId1"/>
          </p:nvPr>
        </p:nvPicPr>
        <p:blipFill>
          <a:blip r:embed="rId4"/>
          <a:stretch>
            <a:fillRect/>
          </a:stretch>
        </p:blipFill>
        <p:spPr>
          <a:xfrm>
            <a:off x="2409825" y="397400"/>
            <a:ext cx="4324350" cy="3243262"/>
          </a:xfrm>
          <a:prstGeom prst="rect">
            <a:avLst/>
          </a:prstGeom>
        </p:spPr>
      </p:pic>
    </p:spTree>
    <p:extLst>
      <p:ext uri="{BB962C8B-B14F-4D97-AF65-F5344CB8AC3E}">
        <p14:creationId xmlns:p14="http://schemas.microsoft.com/office/powerpoint/2010/main" val="90034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893625" y="2286000"/>
            <a:ext cx="3136800" cy="2274600"/>
          </a:xfrm>
          <a:prstGeom prst="rect">
            <a:avLst/>
          </a:prstGeom>
        </p:spPr>
        <p:txBody>
          <a:bodyPr spcFirstLastPara="1" wrap="square" lIns="91425" tIns="91425" rIns="91425" bIns="91425" anchor="t" anchorCtr="0">
            <a:noAutofit/>
          </a:bodyPr>
          <a:lstStyle/>
          <a:p>
            <a:pPr marL="0" indent="0">
              <a:buNone/>
            </a:pPr>
            <a:r>
              <a:rPr lang="en-US" b="1" dirty="0">
                <a:solidFill>
                  <a:srgbClr val="2185C5"/>
                </a:solidFill>
              </a:rPr>
              <a:t>Personalization</a:t>
            </a:r>
          </a:p>
          <a:p>
            <a:pPr marL="0" indent="0">
              <a:buNone/>
            </a:pPr>
            <a:endParaRPr b="1" dirty="0"/>
          </a:p>
          <a:p>
            <a:pPr marL="285750" lvl="0" indent="-285750">
              <a:spcBef>
                <a:spcPts val="600"/>
              </a:spcBef>
              <a:spcAft>
                <a:spcPts val="0"/>
              </a:spcAft>
              <a:buSzPct val="96000"/>
              <a:buFont typeface="Arial" panose="020B0604020202020204" pitchFamily="34" charset="0"/>
              <a:buChar char="•"/>
            </a:pPr>
            <a:r>
              <a:rPr lang="en-US" dirty="0"/>
              <a:t>Provide a history to the ID#; make a bio sheet</a:t>
            </a:r>
            <a:br>
              <a:rPr lang="en-US" dirty="0"/>
            </a:br>
            <a:endParaRPr lang="en-US" dirty="0"/>
          </a:p>
          <a:p>
            <a:pPr marL="285750" lvl="0" indent="-285750">
              <a:spcBef>
                <a:spcPts val="600"/>
              </a:spcBef>
              <a:spcAft>
                <a:spcPts val="0"/>
              </a:spcAft>
              <a:buSzPct val="96000"/>
              <a:buFont typeface="Arial" panose="020B0604020202020204" pitchFamily="34" charset="0"/>
              <a:buChar char="•"/>
            </a:pPr>
            <a:r>
              <a:rPr lang="en-US" dirty="0"/>
              <a:t>Give teachers a preview into students’ lives</a:t>
            </a:r>
          </a:p>
          <a:p>
            <a:pPr marL="285750" lvl="0" indent="-285750">
              <a:spcBef>
                <a:spcPts val="600"/>
              </a:spcBef>
              <a:spcAft>
                <a:spcPts val="0"/>
              </a:spcAft>
              <a:buSzPct val="96000"/>
              <a:buFont typeface="Arial" panose="020B0604020202020204" pitchFamily="34" charset="0"/>
              <a:buChar char="•"/>
            </a:pPr>
            <a:endParaRPr dirty="0"/>
          </a:p>
        </p:txBody>
      </p:sp>
      <p:sp>
        <p:nvSpPr>
          <p:cNvPr id="129" name="Shape 129"/>
          <p:cNvSpPr txBox="1">
            <a:spLocks noGrp="1"/>
          </p:cNvSpPr>
          <p:nvPr>
            <p:ph type="title"/>
          </p:nvPr>
        </p:nvSpPr>
        <p:spPr>
          <a:xfrm>
            <a:off x="893700" y="960450"/>
            <a:ext cx="6462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Perception is Everything</a:t>
            </a:r>
            <a:endParaRPr dirty="0"/>
          </a:p>
        </p:txBody>
      </p:sp>
      <p:sp>
        <p:nvSpPr>
          <p:cNvPr id="130" name="Shape 130"/>
          <p:cNvSpPr txBox="1">
            <a:spLocks noGrp="1"/>
          </p:cNvSpPr>
          <p:nvPr>
            <p:ph type="body" idx="2"/>
          </p:nvPr>
        </p:nvSpPr>
        <p:spPr>
          <a:xfrm>
            <a:off x="4219453" y="2286000"/>
            <a:ext cx="3136800" cy="2274600"/>
          </a:xfrm>
          <a:prstGeom prst="rect">
            <a:avLst/>
          </a:prstGeom>
        </p:spPr>
        <p:txBody>
          <a:bodyPr spcFirstLastPara="1" wrap="square" lIns="91425" tIns="91425" rIns="91425" bIns="91425" anchor="t" anchorCtr="0">
            <a:noAutofit/>
          </a:bodyPr>
          <a:lstStyle/>
          <a:p>
            <a:pPr marL="0" indent="0">
              <a:buNone/>
            </a:pPr>
            <a:r>
              <a:rPr lang="en-US" b="1" dirty="0">
                <a:solidFill>
                  <a:srgbClr val="F20253"/>
                </a:solidFill>
              </a:rPr>
              <a:t>Teachers as Students</a:t>
            </a:r>
            <a:endParaRPr lang="en" b="1" dirty="0">
              <a:solidFill>
                <a:srgbClr val="F20253"/>
              </a:solidFill>
            </a:endParaRPr>
          </a:p>
          <a:p>
            <a:pPr marL="0" indent="0">
              <a:buNone/>
            </a:pPr>
            <a:endParaRPr b="1" dirty="0"/>
          </a:p>
          <a:p>
            <a:pPr marL="285750" lvl="0" indent="-285750">
              <a:buSzPct val="96000"/>
              <a:buFont typeface="Arial" panose="020B0604020202020204" pitchFamily="34" charset="0"/>
              <a:buChar char="•"/>
            </a:pPr>
            <a:r>
              <a:rPr lang="en-US" dirty="0"/>
              <a:t>Celebrate successes</a:t>
            </a:r>
            <a:br>
              <a:rPr lang="en-US" dirty="0"/>
            </a:br>
            <a:endParaRPr lang="en-US" dirty="0"/>
          </a:p>
          <a:p>
            <a:pPr marL="285750" lvl="0" indent="-285750">
              <a:buSzPct val="96000"/>
              <a:buFont typeface="Arial" panose="020B0604020202020204" pitchFamily="34" charset="0"/>
              <a:buChar char="•"/>
            </a:pPr>
            <a:r>
              <a:rPr lang="en-US" dirty="0"/>
              <a:t>Provide PD</a:t>
            </a:r>
            <a:br>
              <a:rPr lang="en-US" dirty="0"/>
            </a:br>
            <a:endParaRPr lang="en-US" dirty="0"/>
          </a:p>
          <a:p>
            <a:pPr marL="285750" lvl="0" indent="-285750">
              <a:buSzPct val="96000"/>
              <a:buFont typeface="Arial" panose="020B0604020202020204" pitchFamily="34" charset="0"/>
              <a:buChar char="•"/>
            </a:pPr>
            <a:r>
              <a:rPr lang="en-US" dirty="0"/>
              <a:t>Give resources</a:t>
            </a:r>
            <a:br>
              <a:rPr lang="en-US" dirty="0"/>
            </a:br>
            <a:endParaRPr lang="en-US" dirty="0"/>
          </a:p>
          <a:p>
            <a:pPr marL="285750" lvl="0" indent="-285750">
              <a:buSzPct val="96000"/>
              <a:buFont typeface="Arial" panose="020B0604020202020204" pitchFamily="34" charset="0"/>
              <a:buChar char="•"/>
            </a:pPr>
            <a:r>
              <a:rPr lang="en-US" dirty="0"/>
              <a:t>Scaffold how to modify assignments and tests</a:t>
            </a:r>
          </a:p>
        </p:txBody>
      </p:sp>
    </p:spTree>
    <p:extLst>
      <p:ext uri="{BB962C8B-B14F-4D97-AF65-F5344CB8AC3E}">
        <p14:creationId xmlns:p14="http://schemas.microsoft.com/office/powerpoint/2010/main" val="307761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4.</a:t>
            </a:r>
            <a:endParaRPr sz="7200" dirty="0">
              <a:solidFill>
                <a:srgbClr val="7ECEFD"/>
              </a:solidFill>
            </a:endParaRPr>
          </a:p>
          <a:p>
            <a:pPr marL="0" lvl="0" indent="0" rtl="0">
              <a:spcBef>
                <a:spcPts val="0"/>
              </a:spcBef>
              <a:spcAft>
                <a:spcPts val="0"/>
              </a:spcAft>
              <a:buNone/>
            </a:pPr>
            <a:r>
              <a:rPr lang="en-US" dirty="0"/>
              <a:t>Students</a:t>
            </a:r>
            <a:endParaRPr dirty="0"/>
          </a:p>
        </p:txBody>
      </p:sp>
      <p:sp>
        <p:nvSpPr>
          <p:cNvPr id="100" name="Shape 100"/>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Building students’ confidence in themselves</a:t>
            </a:r>
            <a:br>
              <a:rPr lang="en-US" dirty="0"/>
            </a:br>
            <a:r>
              <a:rPr lang="en-US" dirty="0"/>
              <a:t>and teachers’ confidence in the students</a:t>
            </a:r>
            <a:endParaRPr dirty="0"/>
          </a:p>
        </p:txBody>
      </p:sp>
    </p:spTree>
    <p:extLst>
      <p:ext uri="{BB962C8B-B14F-4D97-AF65-F5344CB8AC3E}">
        <p14:creationId xmlns:p14="http://schemas.microsoft.com/office/powerpoint/2010/main" val="3229235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mapa_tramalineas_blanco_50-01.png"/>
          <p:cNvPicPr preferRelativeResize="0"/>
          <p:nvPr/>
        </p:nvPicPr>
        <p:blipFill>
          <a:blip r:embed="rId3">
            <a:alphaModFix/>
          </a:blip>
          <a:stretch>
            <a:fillRect/>
          </a:stretch>
        </p:blipFill>
        <p:spPr>
          <a:xfrm>
            <a:off x="149629" y="1642590"/>
            <a:ext cx="9144000" cy="4620768"/>
          </a:xfrm>
          <a:prstGeom prst="rect">
            <a:avLst/>
          </a:prstGeom>
          <a:noFill/>
          <a:ln>
            <a:noFill/>
          </a:ln>
        </p:spPr>
      </p:pic>
      <p:sp>
        <p:nvSpPr>
          <p:cNvPr id="187" name="Shape 187"/>
          <p:cNvSpPr txBox="1">
            <a:spLocks noGrp="1"/>
          </p:cNvSpPr>
          <p:nvPr>
            <p:ph type="title" idx="4294967295"/>
          </p:nvPr>
        </p:nvSpPr>
        <p:spPr>
          <a:xfrm>
            <a:off x="893700" y="274650"/>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solidFill>
                  <a:srgbClr val="FFFFFF"/>
                </a:solidFill>
              </a:rPr>
              <a:t>The World in our Classrooms</a:t>
            </a:r>
            <a:endParaRPr dirty="0">
              <a:solidFill>
                <a:srgbClr val="FFFFFF"/>
              </a:solidFill>
            </a:endParaRPr>
          </a:p>
        </p:txBody>
      </p:sp>
      <p:sp>
        <p:nvSpPr>
          <p:cNvPr id="188" name="Shape 188"/>
          <p:cNvSpPr/>
          <p:nvPr/>
        </p:nvSpPr>
        <p:spPr>
          <a:xfrm rot="8100000">
            <a:off x="3818435" y="2938952"/>
            <a:ext cx="146795" cy="146795"/>
          </a:xfrm>
          <a:prstGeom prst="teardrop">
            <a:avLst>
              <a:gd name="adj" fmla="val 100000"/>
            </a:avLst>
          </a:prstGeom>
          <a:solidFill>
            <a:srgbClr val="FFFFFF"/>
          </a:solidFill>
          <a:ln w="28575" cap="flat" cmpd="sng">
            <a:solidFill>
              <a:srgbClr val="FF9715"/>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rot="8100000">
            <a:off x="730835" y="3015152"/>
            <a:ext cx="146795" cy="146795"/>
          </a:xfrm>
          <a:prstGeom prst="teardrop">
            <a:avLst>
              <a:gd name="adj" fmla="val 100000"/>
            </a:avLst>
          </a:prstGeom>
          <a:solidFill>
            <a:srgbClr val="FFFFFF"/>
          </a:solidFill>
          <a:ln w="28575" cap="flat" cmpd="sng">
            <a:solidFill>
              <a:srgbClr val="FF9715"/>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rot="8100000">
            <a:off x="2325810" y="5396027"/>
            <a:ext cx="146795" cy="146795"/>
          </a:xfrm>
          <a:prstGeom prst="teardrop">
            <a:avLst>
              <a:gd name="adj" fmla="val 100000"/>
            </a:avLst>
          </a:prstGeom>
          <a:solidFill>
            <a:srgbClr val="FFFFFF"/>
          </a:solidFill>
          <a:ln w="28575" cap="flat" cmpd="sng">
            <a:solidFill>
              <a:srgbClr val="FF9715"/>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rot="8100000">
            <a:off x="4136785" y="3983377"/>
            <a:ext cx="146795" cy="146795"/>
          </a:xfrm>
          <a:prstGeom prst="teardrop">
            <a:avLst>
              <a:gd name="adj" fmla="val 100000"/>
            </a:avLst>
          </a:prstGeom>
          <a:solidFill>
            <a:srgbClr val="FFFFFF"/>
          </a:solidFill>
          <a:ln w="28575" cap="flat" cmpd="sng">
            <a:solidFill>
              <a:srgbClr val="FF9715"/>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rot="8100000">
            <a:off x="6981460" y="3433777"/>
            <a:ext cx="146795" cy="146795"/>
          </a:xfrm>
          <a:prstGeom prst="teardrop">
            <a:avLst>
              <a:gd name="adj" fmla="val 100000"/>
            </a:avLst>
          </a:prstGeom>
          <a:solidFill>
            <a:srgbClr val="FFFFFF"/>
          </a:solidFill>
          <a:ln w="28575" cap="flat" cmpd="sng">
            <a:solidFill>
              <a:srgbClr val="FF9715"/>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rot="8100000">
            <a:off x="7511860" y="5175327"/>
            <a:ext cx="146795" cy="146795"/>
          </a:xfrm>
          <a:prstGeom prst="teardrop">
            <a:avLst>
              <a:gd name="adj" fmla="val 100000"/>
            </a:avLst>
          </a:prstGeom>
          <a:solidFill>
            <a:srgbClr val="FFFFFF"/>
          </a:solidFill>
          <a:ln w="28575" cap="flat" cmpd="sng">
            <a:solidFill>
              <a:srgbClr val="FF9715"/>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1398199" y="2915900"/>
            <a:ext cx="949833" cy="400500"/>
          </a:xfrm>
          <a:prstGeom prst="downArrowCallout">
            <a:avLst>
              <a:gd name="adj1" fmla="val 16192"/>
              <a:gd name="adj2" fmla="val 18214"/>
              <a:gd name="adj3" fmla="val 17015"/>
              <a:gd name="adj4" fmla="val 64977"/>
            </a:avLst>
          </a:prstGeom>
          <a:solidFill>
            <a:srgbClr val="FF9715"/>
          </a:solidFill>
          <a:ln w="19050" cap="flat" cmpd="sng">
            <a:solidFill>
              <a:srgbClr val="FFFF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 sz="1000" b="1" dirty="0">
                <a:solidFill>
                  <a:srgbClr val="FFFFFF"/>
                </a:solidFill>
                <a:latin typeface="Lato"/>
                <a:ea typeface="Lato"/>
                <a:cs typeface="Lato"/>
                <a:sym typeface="Lato"/>
              </a:rPr>
              <a:t>Our School</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idx="4294967295"/>
          </p:nvPr>
        </p:nvSpPr>
        <p:spPr>
          <a:xfrm>
            <a:off x="224589" y="571083"/>
            <a:ext cx="55611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dirty="0">
                <a:solidFill>
                  <a:srgbClr val="7ECEFD"/>
                </a:solidFill>
              </a:rPr>
              <a:t>Hello!</a:t>
            </a:r>
            <a:endParaRPr sz="6000" dirty="0">
              <a:solidFill>
                <a:srgbClr val="7ECEFD"/>
              </a:solidFill>
            </a:endParaRPr>
          </a:p>
        </p:txBody>
      </p:sp>
      <p:sp>
        <p:nvSpPr>
          <p:cNvPr id="92" name="Shape 92"/>
          <p:cNvSpPr txBox="1">
            <a:spLocks noGrp="1"/>
          </p:cNvSpPr>
          <p:nvPr>
            <p:ph type="subTitle" idx="4294967295"/>
          </p:nvPr>
        </p:nvSpPr>
        <p:spPr>
          <a:xfrm>
            <a:off x="224589" y="1957950"/>
            <a:ext cx="7331243" cy="10464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sz="4800" b="1" dirty="0">
                <a:solidFill>
                  <a:srgbClr val="2185C5"/>
                </a:solidFill>
              </a:rPr>
              <a:t>Let’s introduce ourselves.</a:t>
            </a:r>
            <a:endParaRPr sz="4800" b="1" dirty="0">
              <a:solidFill>
                <a:srgbClr val="2185C5"/>
              </a:solidFill>
            </a:endParaRPr>
          </a:p>
        </p:txBody>
      </p:sp>
      <p:sp>
        <p:nvSpPr>
          <p:cNvPr id="93" name="Shape 93"/>
          <p:cNvSpPr txBox="1">
            <a:spLocks noGrp="1"/>
          </p:cNvSpPr>
          <p:nvPr>
            <p:ph type="body" idx="4294967295"/>
          </p:nvPr>
        </p:nvSpPr>
        <p:spPr>
          <a:xfrm>
            <a:off x="224588" y="3429000"/>
            <a:ext cx="6327037" cy="2660700"/>
          </a:xfrm>
          <a:prstGeom prst="rect">
            <a:avLst/>
          </a:prstGeom>
          <a:ln>
            <a:noFill/>
          </a:ln>
        </p:spPr>
        <p:txBody>
          <a:bodyPr spcFirstLastPara="1" wrap="square" lIns="91425" tIns="91425" rIns="91425" bIns="91425" anchor="t" anchorCtr="0">
            <a:noAutofit/>
          </a:bodyPr>
          <a:lstStyle/>
          <a:p>
            <a:pPr marL="0" lvl="0" indent="0" rtl="0">
              <a:spcBef>
                <a:spcPts val="600"/>
              </a:spcBef>
              <a:spcAft>
                <a:spcPts val="0"/>
              </a:spcAft>
              <a:buNone/>
            </a:pPr>
            <a:r>
              <a:rPr lang="en-US" sz="2400" dirty="0"/>
              <a:t>We are here because we value the support system within ESOL, and we want to contribute. </a:t>
            </a:r>
            <a:endParaRPr sz="2400" dirty="0"/>
          </a:p>
          <a:p>
            <a:pPr marL="0" lvl="0" indent="0" rtl="0">
              <a:spcBef>
                <a:spcPts val="600"/>
              </a:spcBef>
              <a:spcAft>
                <a:spcPts val="0"/>
              </a:spcAft>
              <a:buNone/>
            </a:pPr>
            <a:endParaRPr sz="2400" dirty="0"/>
          </a:p>
          <a:p>
            <a:pPr marL="0" lvl="0" indent="0" rtl="0">
              <a:spcBef>
                <a:spcPts val="600"/>
              </a:spcBef>
              <a:spcAft>
                <a:spcPts val="0"/>
              </a:spcAft>
              <a:buNone/>
            </a:pPr>
            <a:r>
              <a:rPr lang="en" sz="2400" dirty="0"/>
              <a:t>You can find </a:t>
            </a:r>
            <a:r>
              <a:rPr lang="en-US" sz="2400" dirty="0"/>
              <a:t>our resources</a:t>
            </a:r>
            <a:r>
              <a:rPr lang="en" sz="2400" dirty="0"/>
              <a:t> at:</a:t>
            </a:r>
            <a:endParaRPr sz="2400" dirty="0"/>
          </a:p>
          <a:p>
            <a:pPr marL="0" lvl="0" indent="0">
              <a:buNone/>
            </a:pPr>
            <a:r>
              <a:rPr lang="en-US" sz="2400" b="1" dirty="0">
                <a:solidFill>
                  <a:srgbClr val="0070C0"/>
                </a:solidFill>
              </a:rPr>
              <a:t>myccsd.instructure.com/courses/28699</a:t>
            </a:r>
          </a:p>
          <a:p>
            <a:pPr marL="0" lvl="0" indent="0">
              <a:buNone/>
            </a:pPr>
            <a:r>
              <a:rPr lang="en-US" sz="1800" dirty="0">
                <a:solidFill>
                  <a:srgbClr val="FFC000"/>
                </a:solidFill>
              </a:rPr>
              <a:t>     Anything with a * denotes resource available</a:t>
            </a:r>
            <a:endParaRPr sz="1800" dirty="0">
              <a:solidFill>
                <a:srgbClr val="FFC000"/>
              </a:solidFill>
            </a:endParaRPr>
          </a:p>
        </p:txBody>
      </p:sp>
      <p:pic>
        <p:nvPicPr>
          <p:cNvPr id="94" name="Shape 94"/>
          <p:cNvPicPr preferRelativeResize="0"/>
          <p:nvPr/>
        </p:nvPicPr>
        <p:blipFill>
          <a:blip r:embed="rId3">
            <a:grayscl/>
          </a:blip>
          <a:stretch>
            <a:fillRect/>
          </a:stretch>
        </p:blipFill>
        <p:spPr>
          <a:xfrm>
            <a:off x="6551625" y="3004349"/>
            <a:ext cx="2167832" cy="3298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750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stretch>
            <a:fillRect/>
          </a:stretch>
        </p:blipFill>
        <p:spPr>
          <a:xfrm>
            <a:off x="1539551" y="-295421"/>
            <a:ext cx="6064898" cy="6858000"/>
          </a:xfrm>
          <a:prstGeom prst="rect">
            <a:avLst/>
          </a:prstGeom>
          <a:noFill/>
          <a:ln>
            <a:noFill/>
          </a:ln>
        </p:spPr>
      </p:pic>
      <p:sp>
        <p:nvSpPr>
          <p:cNvPr id="151" name="Shape 151"/>
          <p:cNvSpPr/>
          <p:nvPr/>
        </p:nvSpPr>
        <p:spPr>
          <a:xfrm>
            <a:off x="588087" y="4153142"/>
            <a:ext cx="7352400" cy="1640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txBox="1">
            <a:spLocks noGrp="1"/>
          </p:cNvSpPr>
          <p:nvPr>
            <p:ph type="title"/>
          </p:nvPr>
        </p:nvSpPr>
        <p:spPr>
          <a:xfrm>
            <a:off x="1539551" y="4458053"/>
            <a:ext cx="6680324" cy="917737"/>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What are our students’ </a:t>
            </a:r>
            <a:br>
              <a:rPr lang="en" dirty="0"/>
            </a:br>
            <a:r>
              <a:rPr lang="en" dirty="0"/>
              <a:t>socio-cultural needs?</a:t>
            </a:r>
            <a:endParaRPr dirty="0"/>
          </a:p>
        </p:txBody>
      </p:sp>
      <p:sp>
        <p:nvSpPr>
          <p:cNvPr id="153" name="Shape 153"/>
          <p:cNvSpPr txBox="1">
            <a:spLocks noGrp="1"/>
          </p:cNvSpPr>
          <p:nvPr>
            <p:ph type="body" idx="1"/>
          </p:nvPr>
        </p:nvSpPr>
        <p:spPr>
          <a:xfrm>
            <a:off x="1600541" y="5276384"/>
            <a:ext cx="5796000" cy="864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2400" dirty="0"/>
              <a:t>You are their greatest advocate.</a:t>
            </a:r>
            <a:endParaRPr sz="2400" dirty="0"/>
          </a:p>
        </p:txBody>
      </p:sp>
      <p:sp>
        <p:nvSpPr>
          <p:cNvPr id="154" name="Shape 154"/>
          <p:cNvSpPr/>
          <p:nvPr/>
        </p:nvSpPr>
        <p:spPr>
          <a:xfrm>
            <a:off x="3675952" y="5925825"/>
            <a:ext cx="1837800" cy="102900"/>
          </a:xfrm>
          <a:prstGeom prst="rect">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5514495" y="5925825"/>
            <a:ext cx="1837800" cy="102900"/>
          </a:xfrm>
          <a:prstGeom prst="rect">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0" y="5925825"/>
            <a:ext cx="1837800" cy="102900"/>
          </a:xfrm>
          <a:prstGeom prst="rect">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1838038" y="5925825"/>
            <a:ext cx="1837800" cy="102900"/>
          </a:xfrm>
          <a:prstGeom prst="rect">
            <a:avLst/>
          </a:prstGeom>
          <a:solidFill>
            <a:srgbClr val="2185C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Socio-cultural Success</a:t>
            </a:r>
            <a:endParaRPr dirty="0"/>
          </a:p>
        </p:txBody>
      </p:sp>
      <p:sp>
        <p:nvSpPr>
          <p:cNvPr id="111" name="Shape 11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419100" rtl="0">
              <a:lnSpc>
                <a:spcPct val="250000"/>
              </a:lnSpc>
              <a:spcBef>
                <a:spcPts val="600"/>
              </a:spcBef>
              <a:spcAft>
                <a:spcPts val="0"/>
              </a:spcAft>
              <a:buSzPts val="3000"/>
              <a:buChar char="▷"/>
            </a:pPr>
            <a:r>
              <a:rPr lang="en-US" dirty="0"/>
              <a:t>Keep students informed</a:t>
            </a:r>
            <a:endParaRPr dirty="0"/>
          </a:p>
          <a:p>
            <a:pPr marL="457200" lvl="0" indent="-419100" rtl="0">
              <a:lnSpc>
                <a:spcPct val="250000"/>
              </a:lnSpc>
              <a:spcBef>
                <a:spcPts val="0"/>
              </a:spcBef>
              <a:spcAft>
                <a:spcPts val="0"/>
              </a:spcAft>
              <a:buSzPts val="3000"/>
              <a:buChar char="▷"/>
            </a:pPr>
            <a:r>
              <a:rPr lang="en-US" dirty="0"/>
              <a:t>ESOL Homeroom</a:t>
            </a:r>
            <a:endParaRPr dirty="0"/>
          </a:p>
          <a:p>
            <a:pPr marL="457200" lvl="0" indent="-419100" rtl="0">
              <a:lnSpc>
                <a:spcPct val="250000"/>
              </a:lnSpc>
              <a:spcBef>
                <a:spcPts val="0"/>
              </a:spcBef>
              <a:spcAft>
                <a:spcPts val="0"/>
              </a:spcAft>
              <a:buSzPts val="3000"/>
              <a:buChar char="▷"/>
            </a:pPr>
            <a:r>
              <a:rPr lang="en-US" dirty="0"/>
              <a:t>Athletics</a:t>
            </a:r>
          </a:p>
          <a:p>
            <a:pPr marL="457200" lvl="0" indent="-419100" rtl="0">
              <a:lnSpc>
                <a:spcPct val="250000"/>
              </a:lnSpc>
              <a:spcBef>
                <a:spcPts val="0"/>
              </a:spcBef>
              <a:spcAft>
                <a:spcPts val="0"/>
              </a:spcAft>
              <a:buSzPts val="3000"/>
              <a:buChar char="▷"/>
            </a:pPr>
            <a:r>
              <a:rPr lang="en-US" dirty="0"/>
              <a:t>Provide needed supplies</a:t>
            </a:r>
            <a:endParaRPr dirty="0"/>
          </a:p>
          <a:p>
            <a:pPr marL="0" lvl="0" indent="0" rtl="0">
              <a:spcBef>
                <a:spcPts val="600"/>
              </a:spcBef>
              <a:spcAft>
                <a:spcPts val="0"/>
              </a:spcAft>
              <a:buNone/>
            </a:pPr>
            <a:endParaRPr dirty="0"/>
          </a:p>
        </p:txBody>
      </p:sp>
      <p:pic>
        <p:nvPicPr>
          <p:cNvPr id="6" name="Picture 5">
            <a:extLst>
              <a:ext uri="{FF2B5EF4-FFF2-40B4-BE49-F238E27FC236}">
                <a16:creationId xmlns:a16="http://schemas.microsoft.com/office/drawing/2014/main" id="{C6CE1C26-70EC-4097-BAA8-64DD7CDEB506}"/>
              </a:ext>
            </a:extLst>
          </p:cNvPr>
          <p:cNvPicPr>
            <a:picLocks noChangeAspect="1"/>
          </p:cNvPicPr>
          <p:nvPr/>
        </p:nvPicPr>
        <p:blipFill>
          <a:blip r:embed="rId3"/>
          <a:stretch>
            <a:fillRect/>
          </a:stretch>
        </p:blipFill>
        <p:spPr>
          <a:xfrm>
            <a:off x="4030425" y="1445955"/>
            <a:ext cx="5050083" cy="5050083"/>
          </a:xfrm>
          <a:prstGeom prst="rect">
            <a:avLst/>
          </a:prstGeom>
        </p:spPr>
      </p:pic>
      <p:sp>
        <p:nvSpPr>
          <p:cNvPr id="8" name="TextBox 7">
            <a:extLst>
              <a:ext uri="{FF2B5EF4-FFF2-40B4-BE49-F238E27FC236}">
                <a16:creationId xmlns:a16="http://schemas.microsoft.com/office/drawing/2014/main" id="{050AF0C9-0328-443E-80E3-9972C6CA4CD9}"/>
              </a:ext>
            </a:extLst>
          </p:cNvPr>
          <p:cNvSpPr txBox="1"/>
          <p:nvPr/>
        </p:nvSpPr>
        <p:spPr>
          <a:xfrm>
            <a:off x="416859" y="4929279"/>
            <a:ext cx="4155141" cy="1200329"/>
          </a:xfrm>
          <a:prstGeom prst="rect">
            <a:avLst/>
          </a:prstGeom>
          <a:noFill/>
        </p:spPr>
        <p:txBody>
          <a:bodyPr wrap="square" rtlCol="0">
            <a:spAutoFit/>
          </a:bodyPr>
          <a:lstStyle/>
          <a:p>
            <a:pPr lvl="0">
              <a:spcBef>
                <a:spcPts val="600"/>
              </a:spcBef>
              <a:buClr>
                <a:srgbClr val="677480"/>
              </a:buClr>
              <a:buSzPts val="1800"/>
            </a:pPr>
            <a:r>
              <a:rPr lang="en-US" sz="2400" dirty="0">
                <a:solidFill>
                  <a:srgbClr val="677480"/>
                </a:solidFill>
                <a:latin typeface="Lato"/>
                <a:ea typeface="Lato"/>
                <a:cs typeface="Lato"/>
                <a:sym typeface="Lato"/>
              </a:rPr>
              <a:t>Build student confidence in themselves and teacher confidence in the students.</a:t>
            </a:r>
          </a:p>
        </p:txBody>
      </p:sp>
    </p:spTree>
    <p:extLst>
      <p:ext uri="{BB962C8B-B14F-4D97-AF65-F5344CB8AC3E}">
        <p14:creationId xmlns:p14="http://schemas.microsoft.com/office/powerpoint/2010/main" val="2809123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541275" y="733625"/>
            <a:ext cx="4230750" cy="874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400" dirty="0"/>
              <a:t>Promoting Student Success</a:t>
            </a:r>
            <a:endParaRPr sz="2400" dirty="0"/>
          </a:p>
        </p:txBody>
      </p:sp>
      <p:sp>
        <p:nvSpPr>
          <p:cNvPr id="144" name="Shape 144"/>
          <p:cNvSpPr txBox="1">
            <a:spLocks noGrp="1"/>
          </p:cNvSpPr>
          <p:nvPr>
            <p:ph type="body" idx="1"/>
          </p:nvPr>
        </p:nvSpPr>
        <p:spPr>
          <a:xfrm>
            <a:off x="541275" y="1959712"/>
            <a:ext cx="4935600" cy="2185500"/>
          </a:xfrm>
          <a:prstGeom prst="rect">
            <a:avLst/>
          </a:prstGeom>
        </p:spPr>
        <p:txBody>
          <a:bodyPr spcFirstLastPara="1" wrap="square" lIns="91425" tIns="91425" rIns="91425" bIns="91425" anchor="t" anchorCtr="0">
            <a:noAutofit/>
          </a:bodyPr>
          <a:lstStyle/>
          <a:p>
            <a:pPr marL="285750" indent="-285750">
              <a:lnSpc>
                <a:spcPct val="300000"/>
              </a:lnSpc>
            </a:pPr>
            <a:r>
              <a:rPr lang="en-US" sz="1800" dirty="0"/>
              <a:t>Talk positively about teachers</a:t>
            </a:r>
          </a:p>
          <a:p>
            <a:pPr marL="285750" indent="-285750">
              <a:lnSpc>
                <a:spcPct val="300000"/>
              </a:lnSpc>
            </a:pPr>
            <a:r>
              <a:rPr lang="en-US" sz="1800" dirty="0"/>
              <a:t>Express how you recognize students’ efforts</a:t>
            </a:r>
          </a:p>
          <a:p>
            <a:pPr marL="285750" indent="-285750">
              <a:lnSpc>
                <a:spcPct val="300000"/>
              </a:lnSpc>
            </a:pPr>
            <a:r>
              <a:rPr lang="en-US" sz="1800" dirty="0"/>
              <a:t>Remind again and again</a:t>
            </a:r>
          </a:p>
          <a:p>
            <a:pPr marL="285750" indent="-285750">
              <a:lnSpc>
                <a:spcPct val="300000"/>
              </a:lnSpc>
            </a:pPr>
            <a:r>
              <a:rPr lang="en-US" sz="1800" dirty="0"/>
              <a:t>Go the extra mile</a:t>
            </a:r>
            <a:endParaRPr sz="1800" dirty="0"/>
          </a:p>
        </p:txBody>
      </p:sp>
      <p:pic>
        <p:nvPicPr>
          <p:cNvPr id="145" name="Shape 145"/>
          <p:cNvPicPr preferRelativeResize="0"/>
          <p:nvPr/>
        </p:nvPicPr>
        <p:blipFill>
          <a:blip r:embed="rId3"/>
          <a:stretch>
            <a:fillRect/>
          </a:stretch>
        </p:blipFill>
        <p:spPr>
          <a:xfrm>
            <a:off x="5932623" y="0"/>
            <a:ext cx="3211377" cy="6752624"/>
          </a:xfrm>
          <a:prstGeom prst="rect">
            <a:avLst/>
          </a:prstGeom>
          <a:noFill/>
          <a:ln>
            <a:noFill/>
          </a:ln>
        </p:spPr>
      </p:pic>
    </p:spTree>
    <p:extLst>
      <p:ext uri="{BB962C8B-B14F-4D97-AF65-F5344CB8AC3E}">
        <p14:creationId xmlns:p14="http://schemas.microsoft.com/office/powerpoint/2010/main" val="333953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5.</a:t>
            </a:r>
            <a:endParaRPr sz="7200" dirty="0">
              <a:solidFill>
                <a:srgbClr val="7ECEFD"/>
              </a:solidFill>
            </a:endParaRPr>
          </a:p>
          <a:p>
            <a:pPr marL="0" lvl="0" indent="0" rtl="0">
              <a:spcBef>
                <a:spcPts val="0"/>
              </a:spcBef>
              <a:spcAft>
                <a:spcPts val="0"/>
              </a:spcAft>
              <a:buNone/>
            </a:pPr>
            <a:r>
              <a:rPr lang="en-US" dirty="0"/>
              <a:t>Parent Involvement</a:t>
            </a:r>
            <a:endParaRPr dirty="0"/>
          </a:p>
        </p:txBody>
      </p:sp>
    </p:spTree>
    <p:extLst>
      <p:ext uri="{BB962C8B-B14F-4D97-AF65-F5344CB8AC3E}">
        <p14:creationId xmlns:p14="http://schemas.microsoft.com/office/powerpoint/2010/main" val="318175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117960" y="284269"/>
            <a:ext cx="7476577"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Parental Involvement Strategies</a:t>
            </a:r>
            <a:endParaRPr dirty="0"/>
          </a:p>
        </p:txBody>
      </p:sp>
      <p:sp>
        <p:nvSpPr>
          <p:cNvPr id="163" name="Shape 163"/>
          <p:cNvSpPr/>
          <p:nvPr/>
        </p:nvSpPr>
        <p:spPr>
          <a:xfrm rot="-3280229">
            <a:off x="3874564" y="3264913"/>
            <a:ext cx="1564645" cy="1561647"/>
          </a:xfrm>
          <a:prstGeom prst="ellipse">
            <a:avLst/>
          </a:prstGeom>
          <a:solidFill>
            <a:srgbClr val="EFEFEF"/>
          </a:solidFill>
          <a:ln>
            <a:noFill/>
          </a:ln>
        </p:spPr>
        <p:txBody>
          <a:bodyPr spcFirstLastPara="1" wrap="square" lIns="91425" tIns="45700" rIns="91425" bIns="45700" anchor="ctr" anchorCtr="0">
            <a:noAutofit/>
          </a:bodyPr>
          <a:lstStyle/>
          <a:p>
            <a:pPr marL="177800" lvl="0" indent="-177800" algn="ctr">
              <a:spcBef>
                <a:spcPts val="0"/>
              </a:spcBef>
              <a:spcAft>
                <a:spcPts val="0"/>
              </a:spcAft>
              <a:buFont typeface="Georgia"/>
              <a:buNone/>
            </a:pPr>
            <a:endParaRPr/>
          </a:p>
        </p:txBody>
      </p:sp>
      <p:grpSp>
        <p:nvGrpSpPr>
          <p:cNvPr id="164" name="Shape 164"/>
          <p:cNvGrpSpPr/>
          <p:nvPr/>
        </p:nvGrpSpPr>
        <p:grpSpPr>
          <a:xfrm>
            <a:off x="5006189" y="2917642"/>
            <a:ext cx="1739186" cy="3764593"/>
            <a:chOff x="4863169" y="1577308"/>
            <a:chExt cx="1471019" cy="3184127"/>
          </a:xfrm>
        </p:grpSpPr>
        <p:sp>
          <p:nvSpPr>
            <p:cNvPr id="165" name="Shape 165"/>
            <p:cNvSpPr/>
            <p:nvPr/>
          </p:nvSpPr>
          <p:spPr>
            <a:xfrm rot="-3280088">
              <a:off x="4136321" y="2563569"/>
              <a:ext cx="3184127" cy="1211606"/>
            </a:xfrm>
            <a:custGeom>
              <a:avLst/>
              <a:gdLst/>
              <a:ahLst/>
              <a:cxnLst/>
              <a:rect l="0" t="0" r="0" b="0"/>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CFE2F3"/>
            </a:solidFill>
            <a:ln w="9525" cap="flat" cmpd="sng">
              <a:solidFill>
                <a:srgbClr val="FFFFFF"/>
              </a:solidFill>
              <a:prstDash val="solid"/>
              <a:miter lim="8000"/>
              <a:headEnd type="none" w="med" len="med"/>
              <a:tailEnd type="none" w="med" len="med"/>
            </a:ln>
          </p:spPr>
          <p:txBody>
            <a:bodyPr spcFirstLastPara="1" wrap="square" lIns="91425" tIns="45700" rIns="91425" bIns="45700" anchor="t" anchorCtr="0">
              <a:noAutofit/>
            </a:bodyPr>
            <a:lstStyle/>
            <a:p>
              <a:pPr marL="0" lvl="0" indent="0">
                <a:spcBef>
                  <a:spcPts val="0"/>
                </a:spcBef>
                <a:spcAft>
                  <a:spcPts val="0"/>
                </a:spcAft>
                <a:buNone/>
              </a:pPr>
              <a:endParaRPr sz="1800"/>
            </a:p>
          </p:txBody>
        </p:sp>
        <p:sp>
          <p:nvSpPr>
            <p:cNvPr id="166" name="Shape 166"/>
            <p:cNvSpPr/>
            <p:nvPr/>
          </p:nvSpPr>
          <p:spPr>
            <a:xfrm rot="-3280088">
              <a:off x="4100923" y="2460157"/>
              <a:ext cx="2729637" cy="1205146"/>
            </a:xfrm>
            <a:custGeom>
              <a:avLst/>
              <a:gdLst/>
              <a:ahLst/>
              <a:cxnLst/>
              <a:rect l="0" t="0" r="0" b="0"/>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7ECEFD"/>
            </a:solidFill>
            <a:ln w="9525" cap="flat" cmpd="sng">
              <a:solidFill>
                <a:srgbClr val="FFFFFF"/>
              </a:solidFill>
              <a:prstDash val="solid"/>
              <a:miter lim="8000"/>
              <a:headEnd type="none" w="med" len="med"/>
              <a:tailEnd type="none" w="med" len="med"/>
            </a:ln>
          </p:spPr>
          <p:txBody>
            <a:bodyPr spcFirstLastPara="1" wrap="square" lIns="91425" tIns="45700" rIns="91425" bIns="45700" anchor="t" anchorCtr="0">
              <a:noAutofit/>
            </a:bodyPr>
            <a:lstStyle/>
            <a:p>
              <a:pPr marL="0" lvl="0" indent="0">
                <a:spcBef>
                  <a:spcPts val="0"/>
                </a:spcBef>
                <a:spcAft>
                  <a:spcPts val="0"/>
                </a:spcAft>
                <a:buNone/>
              </a:pPr>
              <a:endParaRPr sz="1800" dirty="0"/>
            </a:p>
          </p:txBody>
        </p:sp>
        <p:sp>
          <p:nvSpPr>
            <p:cNvPr id="167" name="Shape 167"/>
            <p:cNvSpPr txBox="1"/>
            <p:nvPr/>
          </p:nvSpPr>
          <p:spPr>
            <a:xfrm rot="17820794">
              <a:off x="4341004" y="2802216"/>
              <a:ext cx="2295246" cy="518649"/>
            </a:xfrm>
            <a:prstGeom prst="rect">
              <a:avLst/>
            </a:prstGeom>
            <a:noFill/>
            <a:ln>
              <a:noFill/>
            </a:ln>
          </p:spPr>
          <p:txBody>
            <a:bodyPr spcFirstLastPara="1" wrap="square" lIns="91425" tIns="91425" rIns="91425" bIns="91425" anchor="ctr" anchorCtr="0">
              <a:noAutofit/>
            </a:bodyPr>
            <a:lstStyle/>
            <a:p>
              <a:pPr lvl="0" algn="ctr">
                <a:buSzPts val="1100"/>
              </a:pPr>
              <a:r>
                <a:rPr lang="en-US" sz="2000" dirty="0">
                  <a:solidFill>
                    <a:srgbClr val="1C3AA9"/>
                  </a:solidFill>
                  <a:latin typeface="Raleway"/>
                  <a:ea typeface="Raleway"/>
                  <a:cs typeface="Raleway"/>
                  <a:sym typeface="Raleway"/>
                </a:rPr>
                <a:t>TEACHER COMMUNICATION</a:t>
              </a:r>
            </a:p>
          </p:txBody>
        </p:sp>
      </p:grpSp>
      <p:grpSp>
        <p:nvGrpSpPr>
          <p:cNvPr id="168" name="Shape 168"/>
          <p:cNvGrpSpPr/>
          <p:nvPr/>
        </p:nvGrpSpPr>
        <p:grpSpPr>
          <a:xfrm>
            <a:off x="2635160" y="898114"/>
            <a:ext cx="3893996" cy="3810453"/>
            <a:chOff x="2857731" y="-71332"/>
            <a:chExt cx="3293577" cy="3222916"/>
          </a:xfrm>
        </p:grpSpPr>
        <p:sp>
          <p:nvSpPr>
            <p:cNvPr id="169" name="Shape 169"/>
            <p:cNvSpPr/>
            <p:nvPr/>
          </p:nvSpPr>
          <p:spPr>
            <a:xfrm rot="-3280089">
              <a:off x="3410337" y="297186"/>
              <a:ext cx="2188366" cy="2485879"/>
            </a:xfrm>
            <a:custGeom>
              <a:avLst/>
              <a:gdLst/>
              <a:ahLst/>
              <a:cxnLst/>
              <a:rect l="0" t="0" r="0" b="0"/>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9FC5E8"/>
            </a:solidFill>
            <a:ln w="9525" cap="flat" cmpd="sng">
              <a:solidFill>
                <a:srgbClr val="FFFFFF"/>
              </a:solidFill>
              <a:prstDash val="solid"/>
              <a:miter lim="8000"/>
              <a:headEnd type="none" w="med" len="med"/>
              <a:tailEnd type="none" w="med" len="med"/>
            </a:ln>
          </p:spPr>
          <p:txBody>
            <a:bodyPr spcFirstLastPara="1" wrap="square" lIns="91425" tIns="45700" rIns="91425" bIns="45700" anchor="t" anchorCtr="0">
              <a:noAutofit/>
            </a:bodyPr>
            <a:lstStyle/>
            <a:p>
              <a:pPr marL="0" lvl="0" indent="0">
                <a:spcBef>
                  <a:spcPts val="0"/>
                </a:spcBef>
                <a:spcAft>
                  <a:spcPts val="0"/>
                </a:spcAft>
                <a:buNone/>
              </a:pPr>
              <a:endParaRPr sz="1800"/>
            </a:p>
          </p:txBody>
        </p:sp>
        <p:sp>
          <p:nvSpPr>
            <p:cNvPr id="170" name="Shape 170"/>
            <p:cNvSpPr/>
            <p:nvPr/>
          </p:nvSpPr>
          <p:spPr>
            <a:xfrm rot="-3280088">
              <a:off x="3667674" y="581521"/>
              <a:ext cx="1790169" cy="2186080"/>
            </a:xfrm>
            <a:custGeom>
              <a:avLst/>
              <a:gdLst/>
              <a:ahLst/>
              <a:cxnLst/>
              <a:rect l="0" t="0" r="0" b="0"/>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2185C5"/>
            </a:solidFill>
            <a:ln w="9525" cap="flat" cmpd="sng">
              <a:solidFill>
                <a:srgbClr val="FFFFFF"/>
              </a:solidFill>
              <a:prstDash val="solid"/>
              <a:miter lim="8000"/>
              <a:headEnd type="none" w="med" len="med"/>
              <a:tailEnd type="none" w="med" len="med"/>
            </a:ln>
          </p:spPr>
          <p:txBody>
            <a:bodyPr spcFirstLastPara="1" wrap="square" lIns="91425" tIns="45700" rIns="91425" bIns="45700" anchor="t" anchorCtr="0">
              <a:noAutofit/>
            </a:bodyPr>
            <a:lstStyle/>
            <a:p>
              <a:pPr marL="0" lvl="0" indent="0">
                <a:spcBef>
                  <a:spcPts val="0"/>
                </a:spcBef>
                <a:spcAft>
                  <a:spcPts val="0"/>
                </a:spcAft>
                <a:buNone/>
              </a:pPr>
              <a:endParaRPr sz="1800"/>
            </a:p>
          </p:txBody>
        </p:sp>
        <p:sp>
          <p:nvSpPr>
            <p:cNvPr id="171" name="Shape 171"/>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r>
                <a:rPr lang="en-US" sz="2000" dirty="0">
                  <a:solidFill>
                    <a:srgbClr val="FFFFFF"/>
                  </a:solidFill>
                  <a:latin typeface="Raleway"/>
                  <a:ea typeface="Raleway"/>
                  <a:cs typeface="Raleway"/>
                  <a:sym typeface="Raleway"/>
                </a:rPr>
                <a:t>STUDENT </a:t>
              </a:r>
              <a:br>
                <a:rPr lang="en-US" sz="2000" dirty="0">
                  <a:solidFill>
                    <a:srgbClr val="FFFFFF"/>
                  </a:solidFill>
                  <a:latin typeface="Raleway"/>
                  <a:ea typeface="Raleway"/>
                  <a:cs typeface="Raleway"/>
                  <a:sym typeface="Raleway"/>
                </a:rPr>
              </a:br>
              <a:r>
                <a:rPr lang="en-US" sz="2000" dirty="0">
                  <a:solidFill>
                    <a:srgbClr val="FFFFFF"/>
                  </a:solidFill>
                  <a:latin typeface="Raleway"/>
                  <a:ea typeface="Raleway"/>
                  <a:cs typeface="Raleway"/>
                  <a:sym typeface="Raleway"/>
                </a:rPr>
                <a:t>SUCCESS</a:t>
              </a:r>
              <a:endParaRPr sz="2000" dirty="0">
                <a:solidFill>
                  <a:srgbClr val="FFFFFF"/>
                </a:solidFill>
                <a:latin typeface="Raleway"/>
                <a:ea typeface="Raleway"/>
                <a:cs typeface="Raleway"/>
                <a:sym typeface="Raleway"/>
              </a:endParaRPr>
            </a:p>
          </p:txBody>
        </p:sp>
      </p:grpSp>
      <p:grpSp>
        <p:nvGrpSpPr>
          <p:cNvPr id="172" name="Shape 172"/>
          <p:cNvGrpSpPr/>
          <p:nvPr/>
        </p:nvGrpSpPr>
        <p:grpSpPr>
          <a:xfrm>
            <a:off x="1797511" y="3582277"/>
            <a:ext cx="3600962" cy="2428903"/>
            <a:chOff x="2149241" y="2175159"/>
            <a:chExt cx="3045726" cy="2054388"/>
          </a:xfrm>
        </p:grpSpPr>
        <p:sp>
          <p:nvSpPr>
            <p:cNvPr id="173" name="Shape 173"/>
            <p:cNvSpPr/>
            <p:nvPr/>
          </p:nvSpPr>
          <p:spPr>
            <a:xfrm rot="18319912">
              <a:off x="2859669" y="1740600"/>
              <a:ext cx="1624870" cy="3045726"/>
            </a:xfrm>
            <a:custGeom>
              <a:avLst/>
              <a:gdLst/>
              <a:ahLst/>
              <a:cxnLst/>
              <a:rect l="0" t="0" r="0" b="0"/>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FCE5CD"/>
            </a:solidFill>
            <a:ln w="9525" cap="flat" cmpd="sng">
              <a:solidFill>
                <a:srgbClr val="FFFFFF"/>
              </a:solidFill>
              <a:prstDash val="solid"/>
              <a:miter lim="8000"/>
              <a:headEnd type="none" w="med" len="med"/>
              <a:tailEnd type="none" w="med" len="med"/>
            </a:ln>
          </p:spPr>
          <p:txBody>
            <a:bodyPr spcFirstLastPara="1" wrap="square" lIns="91425" tIns="45700" rIns="91425" bIns="45700" anchor="t" anchorCtr="0">
              <a:noAutofit/>
            </a:bodyPr>
            <a:lstStyle/>
            <a:p>
              <a:pPr marL="0" lvl="0" indent="0">
                <a:spcBef>
                  <a:spcPts val="0"/>
                </a:spcBef>
                <a:spcAft>
                  <a:spcPts val="0"/>
                </a:spcAft>
                <a:buNone/>
              </a:pPr>
              <a:endParaRPr sz="1800" dirty="0"/>
            </a:p>
          </p:txBody>
        </p:sp>
        <p:sp>
          <p:nvSpPr>
            <p:cNvPr id="174" name="Shape 174"/>
            <p:cNvSpPr/>
            <p:nvPr/>
          </p:nvSpPr>
          <p:spPr>
            <a:xfrm rot="18319911">
              <a:off x="3037226" y="1789647"/>
              <a:ext cx="1575644" cy="2550423"/>
            </a:xfrm>
            <a:custGeom>
              <a:avLst/>
              <a:gdLst/>
              <a:ahLst/>
              <a:cxnLst/>
              <a:rect l="0" t="0" r="0" b="0"/>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FF9715"/>
            </a:solidFill>
            <a:ln w="9525" cap="flat" cmpd="sng">
              <a:solidFill>
                <a:srgbClr val="FFFFFF"/>
              </a:solidFill>
              <a:prstDash val="solid"/>
              <a:miter lim="8000"/>
              <a:headEnd type="none" w="med" len="med"/>
              <a:tailEnd type="none" w="med" len="med"/>
            </a:ln>
          </p:spPr>
          <p:txBody>
            <a:bodyPr spcFirstLastPara="1" wrap="square" lIns="91425" tIns="45700" rIns="91425" bIns="45700" anchor="t" anchorCtr="0">
              <a:noAutofit/>
            </a:bodyPr>
            <a:lstStyle/>
            <a:p>
              <a:pPr marL="0" lvl="0" indent="0">
                <a:spcBef>
                  <a:spcPts val="0"/>
                </a:spcBef>
                <a:spcAft>
                  <a:spcPts val="0"/>
                </a:spcAft>
                <a:buNone/>
              </a:pPr>
              <a:endParaRPr sz="1800"/>
            </a:p>
          </p:txBody>
        </p:sp>
        <p:sp>
          <p:nvSpPr>
            <p:cNvPr id="175" name="Shape 175"/>
            <p:cNvSpPr txBox="1"/>
            <p:nvPr/>
          </p:nvSpPr>
          <p:spPr>
            <a:xfrm rot="3472322" flipH="1">
              <a:off x="2620642" y="2920801"/>
              <a:ext cx="2054388" cy="563103"/>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r>
                <a:rPr lang="en" sz="2000" dirty="0">
                  <a:solidFill>
                    <a:srgbClr val="FFFFFF"/>
                  </a:solidFill>
                  <a:latin typeface="Raleway"/>
                  <a:ea typeface="Raleway"/>
                  <a:cs typeface="Raleway"/>
                  <a:sym typeface="Raleway"/>
                </a:rPr>
                <a:t>PARENT</a:t>
              </a:r>
              <a:br>
                <a:rPr lang="en" sz="2000" dirty="0">
                  <a:solidFill>
                    <a:srgbClr val="FFFFFF"/>
                  </a:solidFill>
                  <a:latin typeface="Raleway"/>
                  <a:ea typeface="Raleway"/>
                  <a:cs typeface="Raleway"/>
                  <a:sym typeface="Raleway"/>
                </a:rPr>
              </a:br>
              <a:r>
                <a:rPr lang="en" sz="2000" dirty="0">
                  <a:solidFill>
                    <a:srgbClr val="FFFFFF"/>
                  </a:solidFill>
                  <a:latin typeface="Raleway"/>
                  <a:ea typeface="Raleway"/>
                  <a:cs typeface="Raleway"/>
                  <a:sym typeface="Raleway"/>
                </a:rPr>
                <a:t>INVOLVEMENT</a:t>
              </a:r>
              <a:endParaRPr sz="2000" dirty="0">
                <a:solidFill>
                  <a:srgbClr val="FFFFFF"/>
                </a:solidFill>
                <a:latin typeface="Raleway"/>
                <a:ea typeface="Raleway"/>
                <a:cs typeface="Raleway"/>
                <a:sym typeface="Raleway"/>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44A6-9F36-462B-AF22-11741905E4B7}"/>
              </a:ext>
            </a:extLst>
          </p:cNvPr>
          <p:cNvSpPr>
            <a:spLocks noGrp="1"/>
          </p:cNvSpPr>
          <p:nvPr>
            <p:ph type="title"/>
          </p:nvPr>
        </p:nvSpPr>
        <p:spPr>
          <a:xfrm>
            <a:off x="754756" y="2857500"/>
            <a:ext cx="7634488" cy="1143000"/>
          </a:xfrm>
        </p:spPr>
        <p:txBody>
          <a:bodyPr/>
          <a:lstStyle/>
          <a:p>
            <a:pPr algn="ctr"/>
            <a:r>
              <a:rPr lang="en-US" dirty="0"/>
              <a:t>What has your experience been with parent communication and involvement?</a:t>
            </a:r>
          </a:p>
        </p:txBody>
      </p:sp>
    </p:spTree>
    <p:extLst>
      <p:ext uri="{BB962C8B-B14F-4D97-AF65-F5344CB8AC3E}">
        <p14:creationId xmlns:p14="http://schemas.microsoft.com/office/powerpoint/2010/main" val="2815951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idx="4294967295"/>
          </p:nvPr>
        </p:nvSpPr>
        <p:spPr>
          <a:xfrm>
            <a:off x="940350" y="2881050"/>
            <a:ext cx="7655010" cy="1095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b="1" dirty="0">
                <a:solidFill>
                  <a:srgbClr val="FFFFFF"/>
                </a:solidFill>
                <a:latin typeface="Lato"/>
                <a:ea typeface="Lato"/>
                <a:cs typeface="Lato"/>
                <a:sym typeface="Lato"/>
              </a:rPr>
              <a:t>Do what they are interested in doing. </a:t>
            </a:r>
            <a:endParaRPr sz="7200" b="1" dirty="0">
              <a:solidFill>
                <a:srgbClr val="FFFFFF"/>
              </a:solidFill>
              <a:latin typeface="Lato"/>
              <a:ea typeface="Lato"/>
              <a:cs typeface="Lato"/>
              <a:sym typeface="Lato"/>
            </a:endParaRPr>
          </a:p>
        </p:txBody>
      </p:sp>
      <p:sp>
        <p:nvSpPr>
          <p:cNvPr id="200" name="Shape 200"/>
          <p:cNvSpPr txBox="1">
            <a:spLocks noGrp="1"/>
          </p:cNvSpPr>
          <p:nvPr>
            <p:ph type="subTitle" idx="4294967295"/>
          </p:nvPr>
        </p:nvSpPr>
        <p:spPr>
          <a:xfrm>
            <a:off x="940350" y="4015350"/>
            <a:ext cx="6444600" cy="1046400"/>
          </a:xfrm>
          <a:prstGeom prst="rect">
            <a:avLst/>
          </a:prstGeom>
        </p:spPr>
        <p:txBody>
          <a:bodyPr spcFirstLastPara="1" wrap="square" lIns="91425" tIns="91425" rIns="91425" bIns="91425" anchor="t" anchorCtr="0">
            <a:noAutofit/>
          </a:bodyPr>
          <a:lstStyle/>
          <a:p>
            <a:pPr marL="342900" lvl="0" indent="-342900" rtl="0">
              <a:spcBef>
                <a:spcPts val="600"/>
              </a:spcBef>
              <a:spcAft>
                <a:spcPts val="0"/>
              </a:spcAft>
              <a:buFont typeface="Wingdings" panose="05000000000000000000" pitchFamily="2" charset="2"/>
              <a:buChar char="Ø"/>
            </a:pPr>
            <a:r>
              <a:rPr lang="en-US" sz="2400" dirty="0">
                <a:solidFill>
                  <a:srgbClr val="FFFFFF"/>
                </a:solidFill>
              </a:rPr>
              <a:t>Family movie night </a:t>
            </a:r>
          </a:p>
          <a:p>
            <a:pPr marL="342900" lvl="0" indent="-342900" rtl="0">
              <a:spcBef>
                <a:spcPts val="600"/>
              </a:spcBef>
              <a:spcAft>
                <a:spcPts val="0"/>
              </a:spcAft>
              <a:buFont typeface="Wingdings" panose="05000000000000000000" pitchFamily="2" charset="2"/>
              <a:buChar char="Ø"/>
            </a:pPr>
            <a:r>
              <a:rPr lang="en-US" sz="2400" dirty="0">
                <a:solidFill>
                  <a:srgbClr val="FFFFFF"/>
                </a:solidFill>
              </a:rPr>
              <a:t>Athletics, such as a soccer game</a:t>
            </a:r>
          </a:p>
          <a:p>
            <a:pPr marL="342900" lvl="0" indent="-342900" rtl="0">
              <a:spcBef>
                <a:spcPts val="600"/>
              </a:spcBef>
              <a:spcAft>
                <a:spcPts val="0"/>
              </a:spcAft>
              <a:buFont typeface="Wingdings" panose="05000000000000000000" pitchFamily="2" charset="2"/>
              <a:buChar char="Ø"/>
            </a:pPr>
            <a:r>
              <a:rPr lang="en-US" sz="2400" dirty="0">
                <a:solidFill>
                  <a:srgbClr val="FFFFFF"/>
                </a:solidFill>
              </a:rPr>
              <a:t>Always send an invitation home</a:t>
            </a:r>
          </a:p>
          <a:p>
            <a:pPr marL="342900" lvl="0" indent="-342900" rtl="0">
              <a:spcBef>
                <a:spcPts val="600"/>
              </a:spcBef>
              <a:spcAft>
                <a:spcPts val="0"/>
              </a:spcAft>
              <a:buFont typeface="Wingdings" panose="05000000000000000000" pitchFamily="2" charset="2"/>
              <a:buChar char="Ø"/>
            </a:pPr>
            <a:r>
              <a:rPr lang="en-US" sz="2400" dirty="0">
                <a:solidFill>
                  <a:srgbClr val="FFFFFF"/>
                </a:solidFill>
              </a:rPr>
              <a:t>Schedule translators as families commit</a:t>
            </a:r>
            <a:endParaRPr sz="2400" dirty="0">
              <a:solidFill>
                <a:srgbClr val="FFFFFF"/>
              </a:solidFill>
            </a:endParaRPr>
          </a:p>
        </p:txBody>
      </p:sp>
      <p:sp>
        <p:nvSpPr>
          <p:cNvPr id="201" name="Shape 201"/>
          <p:cNvSpPr/>
          <p:nvPr/>
        </p:nvSpPr>
        <p:spPr>
          <a:xfrm>
            <a:off x="0" y="2881050"/>
            <a:ext cx="940500" cy="891600"/>
          </a:xfrm>
          <a:prstGeom prst="rightArrow">
            <a:avLst>
              <a:gd name="adj1" fmla="val 61815"/>
              <a:gd name="adj2"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6.</a:t>
            </a:r>
            <a:endParaRPr sz="7200" dirty="0">
              <a:solidFill>
                <a:srgbClr val="7ECEFD"/>
              </a:solidFill>
            </a:endParaRPr>
          </a:p>
          <a:p>
            <a:pPr marL="0" lvl="0" indent="0" rtl="0">
              <a:spcBef>
                <a:spcPts val="0"/>
              </a:spcBef>
              <a:spcAft>
                <a:spcPts val="0"/>
              </a:spcAft>
              <a:buNone/>
            </a:pPr>
            <a:r>
              <a:rPr lang="en-US" dirty="0"/>
              <a:t>Scheduling</a:t>
            </a:r>
            <a:endParaRPr dirty="0"/>
          </a:p>
        </p:txBody>
      </p:sp>
    </p:spTree>
    <p:extLst>
      <p:ext uri="{BB962C8B-B14F-4D97-AF65-F5344CB8AC3E}">
        <p14:creationId xmlns:p14="http://schemas.microsoft.com/office/powerpoint/2010/main" val="302941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idx="4294967295"/>
          </p:nvPr>
        </p:nvSpPr>
        <p:spPr>
          <a:xfrm>
            <a:off x="940500" y="711600"/>
            <a:ext cx="8203500" cy="11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600" b="1" dirty="0">
                <a:solidFill>
                  <a:srgbClr val="FF9715"/>
                </a:solidFill>
                <a:latin typeface="Lato"/>
                <a:ea typeface="Lato"/>
                <a:cs typeface="Lato"/>
                <a:sym typeface="Lato"/>
              </a:rPr>
              <a:t>Know the transcripts</a:t>
            </a:r>
            <a:endParaRPr sz="6600" b="1" dirty="0">
              <a:solidFill>
                <a:srgbClr val="FF9715"/>
              </a:solidFill>
              <a:latin typeface="Lato"/>
              <a:ea typeface="Lato"/>
              <a:cs typeface="Lato"/>
              <a:sym typeface="Lato"/>
            </a:endParaRPr>
          </a:p>
        </p:txBody>
      </p:sp>
      <p:sp>
        <p:nvSpPr>
          <p:cNvPr id="207" name="Shape 207"/>
          <p:cNvSpPr txBox="1">
            <a:spLocks noGrp="1"/>
          </p:cNvSpPr>
          <p:nvPr>
            <p:ph type="subTitle" idx="4294967295"/>
          </p:nvPr>
        </p:nvSpPr>
        <p:spPr>
          <a:xfrm>
            <a:off x="940500" y="1729346"/>
            <a:ext cx="7517700" cy="61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As well as the graduation track</a:t>
            </a:r>
            <a:endParaRPr sz="2400" dirty="0"/>
          </a:p>
        </p:txBody>
      </p:sp>
      <p:sp>
        <p:nvSpPr>
          <p:cNvPr id="208" name="Shape 208"/>
          <p:cNvSpPr txBox="1">
            <a:spLocks noGrp="1"/>
          </p:cNvSpPr>
          <p:nvPr>
            <p:ph type="ctrTitle" idx="4294967295"/>
          </p:nvPr>
        </p:nvSpPr>
        <p:spPr>
          <a:xfrm>
            <a:off x="940500" y="4521603"/>
            <a:ext cx="7517700" cy="11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600" b="1" dirty="0">
                <a:solidFill>
                  <a:srgbClr val="7ECEFD"/>
                </a:solidFill>
                <a:latin typeface="Lato"/>
                <a:ea typeface="Lato"/>
                <a:cs typeface="Lato"/>
                <a:sym typeface="Lato"/>
              </a:rPr>
              <a:t>Start planning early</a:t>
            </a:r>
            <a:endParaRPr sz="6600" b="1" dirty="0">
              <a:solidFill>
                <a:srgbClr val="7ECEFD"/>
              </a:solidFill>
              <a:latin typeface="Lato"/>
              <a:ea typeface="Lato"/>
              <a:cs typeface="Lato"/>
              <a:sym typeface="Lato"/>
            </a:endParaRPr>
          </a:p>
        </p:txBody>
      </p:sp>
      <p:sp>
        <p:nvSpPr>
          <p:cNvPr id="209" name="Shape 209"/>
          <p:cNvSpPr txBox="1">
            <a:spLocks noGrp="1"/>
          </p:cNvSpPr>
          <p:nvPr>
            <p:ph type="subTitle" idx="4294967295"/>
          </p:nvPr>
        </p:nvSpPr>
        <p:spPr>
          <a:xfrm>
            <a:off x="940500" y="5539350"/>
            <a:ext cx="7517700" cy="61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Make a SIFE track, pick ideal </a:t>
            </a:r>
            <a:r>
              <a:rPr lang="en" sz="2400" dirty="0"/>
              <a:t>teachers and schedule.</a:t>
            </a:r>
            <a:endParaRPr sz="2400" dirty="0"/>
          </a:p>
        </p:txBody>
      </p:sp>
      <p:sp>
        <p:nvSpPr>
          <p:cNvPr id="210" name="Shape 210"/>
          <p:cNvSpPr txBox="1">
            <a:spLocks noGrp="1"/>
          </p:cNvSpPr>
          <p:nvPr>
            <p:ph type="ctrTitle" idx="4294967295"/>
          </p:nvPr>
        </p:nvSpPr>
        <p:spPr>
          <a:xfrm>
            <a:off x="940500" y="2616602"/>
            <a:ext cx="8458200" cy="11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200" b="1" dirty="0">
                <a:solidFill>
                  <a:srgbClr val="F20253"/>
                </a:solidFill>
                <a:latin typeface="Lato"/>
                <a:ea typeface="Lato"/>
                <a:cs typeface="Lato"/>
                <a:sym typeface="Lato"/>
              </a:rPr>
              <a:t>Principal involvement</a:t>
            </a:r>
            <a:endParaRPr sz="6200" b="1" dirty="0">
              <a:solidFill>
                <a:srgbClr val="F20253"/>
              </a:solidFill>
              <a:latin typeface="Lato"/>
              <a:ea typeface="Lato"/>
              <a:cs typeface="Lato"/>
              <a:sym typeface="Lato"/>
            </a:endParaRPr>
          </a:p>
        </p:txBody>
      </p:sp>
      <p:sp>
        <p:nvSpPr>
          <p:cNvPr id="211" name="Shape 211"/>
          <p:cNvSpPr txBox="1">
            <a:spLocks noGrp="1"/>
          </p:cNvSpPr>
          <p:nvPr>
            <p:ph type="subTitle" idx="4294967295"/>
          </p:nvPr>
        </p:nvSpPr>
        <p:spPr>
          <a:xfrm>
            <a:off x="940500" y="3634348"/>
            <a:ext cx="7517700" cy="617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dirty="0"/>
              <a:t>Attend PD, CCRPI scores based on </a:t>
            </a:r>
            <a:r>
              <a:rPr lang="en-US" sz="2400" dirty="0"/>
              <a:t>EL data</a:t>
            </a:r>
            <a:endParaRPr sz="2400" dirty="0"/>
          </a:p>
        </p:txBody>
      </p:sp>
      <p:sp>
        <p:nvSpPr>
          <p:cNvPr id="212" name="Shape 212"/>
          <p:cNvSpPr/>
          <p:nvPr/>
        </p:nvSpPr>
        <p:spPr>
          <a:xfrm>
            <a:off x="0" y="862500"/>
            <a:ext cx="940500" cy="891600"/>
          </a:xfrm>
          <a:prstGeom prst="rightArrow">
            <a:avLst>
              <a:gd name="adj1" fmla="val 61815"/>
              <a:gd name="adj2" fmla="val 50000"/>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0" y="2767500"/>
            <a:ext cx="940500" cy="891600"/>
          </a:xfrm>
          <a:prstGeom prst="rightArrow">
            <a:avLst>
              <a:gd name="adj1" fmla="val 61815"/>
              <a:gd name="adj2" fmla="val 50000"/>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0" y="4672500"/>
            <a:ext cx="940500" cy="891600"/>
          </a:xfrm>
          <a:prstGeom prst="rightArrow">
            <a:avLst>
              <a:gd name="adj1" fmla="val 61815"/>
              <a:gd name="adj2" fmla="val 50000"/>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3733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93700" y="274650"/>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Scheduling Process</a:t>
            </a:r>
            <a:endParaRPr dirty="0"/>
          </a:p>
        </p:txBody>
      </p:sp>
      <p:grpSp>
        <p:nvGrpSpPr>
          <p:cNvPr id="220" name="Shape 220"/>
          <p:cNvGrpSpPr/>
          <p:nvPr/>
        </p:nvGrpSpPr>
        <p:grpSpPr>
          <a:xfrm>
            <a:off x="4341204" y="2669418"/>
            <a:ext cx="2561246" cy="3483050"/>
            <a:chOff x="5632317" y="1189775"/>
            <a:chExt cx="3305700" cy="3483050"/>
          </a:xfrm>
        </p:grpSpPr>
        <p:sp>
          <p:nvSpPr>
            <p:cNvPr id="221" name="Shape 221"/>
            <p:cNvSpPr/>
            <p:nvPr/>
          </p:nvSpPr>
          <p:spPr>
            <a:xfrm>
              <a:off x="5632317" y="1189775"/>
              <a:ext cx="3305700" cy="669000"/>
            </a:xfrm>
            <a:prstGeom prst="chevron">
              <a:avLst>
                <a:gd name="adj" fmla="val 50000"/>
              </a:avLst>
            </a:prstGeom>
            <a:solidFill>
              <a:srgbClr val="F20253"/>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r>
                <a:rPr lang="en-US" sz="2400" dirty="0">
                  <a:solidFill>
                    <a:schemeClr val="lt1"/>
                  </a:solidFill>
                  <a:latin typeface="Raleway"/>
                  <a:ea typeface="Raleway"/>
                  <a:cs typeface="Raleway"/>
                  <a:sym typeface="Raleway"/>
                </a:rPr>
                <a:t>Third</a:t>
              </a:r>
              <a:endParaRPr dirty="0">
                <a:solidFill>
                  <a:srgbClr val="FFFFFF"/>
                </a:solidFill>
                <a:latin typeface="Lato"/>
                <a:ea typeface="Lato"/>
                <a:cs typeface="Lato"/>
                <a:sym typeface="Lato"/>
              </a:endParaRPr>
            </a:p>
          </p:txBody>
        </p:sp>
        <p:sp>
          <p:nvSpPr>
            <p:cNvPr id="222" name="Shape 222"/>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US" sz="1600" dirty="0">
                  <a:solidFill>
                    <a:srgbClr val="677480"/>
                  </a:solidFill>
                  <a:latin typeface="Lato"/>
                  <a:ea typeface="Lato"/>
                  <a:cs typeface="Lato"/>
                  <a:sym typeface="Lato"/>
                </a:rPr>
                <a:t>Put together a document of courses requested with numbers for approval</a:t>
              </a:r>
              <a:endParaRPr lang="en-US" sz="1200" dirty="0">
                <a:solidFill>
                  <a:srgbClr val="434343"/>
                </a:solidFill>
                <a:latin typeface="Lato"/>
                <a:ea typeface="Lato"/>
                <a:cs typeface="Lato"/>
                <a:sym typeface="Lato"/>
              </a:endParaRPr>
            </a:p>
          </p:txBody>
        </p:sp>
      </p:grpSp>
      <p:grpSp>
        <p:nvGrpSpPr>
          <p:cNvPr id="223" name="Shape 223"/>
          <p:cNvGrpSpPr/>
          <p:nvPr/>
        </p:nvGrpSpPr>
        <p:grpSpPr>
          <a:xfrm>
            <a:off x="0" y="2669632"/>
            <a:ext cx="2387600" cy="3465437"/>
            <a:chOff x="0" y="1189989"/>
            <a:chExt cx="2387600" cy="3465437"/>
          </a:xfrm>
        </p:grpSpPr>
        <p:sp>
          <p:nvSpPr>
            <p:cNvPr id="224" name="Shape 224"/>
            <p:cNvSpPr/>
            <p:nvPr/>
          </p:nvSpPr>
          <p:spPr>
            <a:xfrm>
              <a:off x="0" y="1189989"/>
              <a:ext cx="2387600" cy="669000"/>
            </a:xfrm>
            <a:prstGeom prst="homePlate">
              <a:avLst>
                <a:gd name="adj" fmla="val 50000"/>
              </a:avLst>
            </a:prstGeom>
            <a:solidFill>
              <a:srgbClr val="7ECEFD"/>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r>
                <a:rPr lang="en" sz="2400" dirty="0">
                  <a:solidFill>
                    <a:srgbClr val="FFFFFF"/>
                  </a:solidFill>
                  <a:latin typeface="Raleway"/>
                  <a:ea typeface="Raleway"/>
                  <a:cs typeface="Raleway"/>
                  <a:sym typeface="Raleway"/>
                </a:rPr>
                <a:t>First</a:t>
              </a:r>
              <a:endParaRPr sz="2400" dirty="0">
                <a:solidFill>
                  <a:srgbClr val="FFFFFF"/>
                </a:solidFill>
                <a:latin typeface="Raleway"/>
                <a:ea typeface="Raleway"/>
                <a:cs typeface="Raleway"/>
                <a:sym typeface="Raleway"/>
              </a:endParaRPr>
            </a:p>
          </p:txBody>
        </p:sp>
        <p:sp>
          <p:nvSpPr>
            <p:cNvPr id="225" name="Shape 225"/>
            <p:cNvSpPr txBox="1"/>
            <p:nvPr/>
          </p:nvSpPr>
          <p:spPr>
            <a:xfrm>
              <a:off x="118627" y="2039726"/>
              <a:ext cx="2236200" cy="2615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US" sz="1600" dirty="0">
                  <a:solidFill>
                    <a:srgbClr val="677480"/>
                  </a:solidFill>
                  <a:latin typeface="Lato"/>
                  <a:ea typeface="Lato"/>
                  <a:cs typeface="Lato"/>
                  <a:sym typeface="Lato"/>
                </a:rPr>
                <a:t>Familiarize and Personalize - Track student graduation based on transcript</a:t>
              </a:r>
              <a:endParaRPr sz="1600" dirty="0">
                <a:solidFill>
                  <a:srgbClr val="677480"/>
                </a:solidFill>
                <a:latin typeface="Lato"/>
                <a:ea typeface="Lato"/>
                <a:cs typeface="Lato"/>
                <a:sym typeface="Lato"/>
              </a:endParaRPr>
            </a:p>
          </p:txBody>
        </p:sp>
      </p:grpSp>
      <p:grpSp>
        <p:nvGrpSpPr>
          <p:cNvPr id="226" name="Shape 226"/>
          <p:cNvGrpSpPr/>
          <p:nvPr/>
        </p:nvGrpSpPr>
        <p:grpSpPr>
          <a:xfrm>
            <a:off x="1953604" y="2669418"/>
            <a:ext cx="2745396" cy="3483050"/>
            <a:chOff x="2944204" y="1189775"/>
            <a:chExt cx="3305700" cy="3483050"/>
          </a:xfrm>
        </p:grpSpPr>
        <p:sp>
          <p:nvSpPr>
            <p:cNvPr id="227" name="Shape 227"/>
            <p:cNvSpPr/>
            <p:nvPr/>
          </p:nvSpPr>
          <p:spPr>
            <a:xfrm>
              <a:off x="2944204" y="1189775"/>
              <a:ext cx="3305700" cy="669000"/>
            </a:xfrm>
            <a:prstGeom prst="chevron">
              <a:avLst>
                <a:gd name="adj" fmla="val 50000"/>
              </a:avLst>
            </a:prstGeom>
            <a:solidFill>
              <a:srgbClr val="2185C5"/>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r>
                <a:rPr lang="en" sz="2400">
                  <a:solidFill>
                    <a:schemeClr val="lt1"/>
                  </a:solidFill>
                  <a:latin typeface="Raleway"/>
                  <a:ea typeface="Raleway"/>
                  <a:cs typeface="Raleway"/>
                  <a:sym typeface="Raleway"/>
                </a:rPr>
                <a:t>Second</a:t>
              </a:r>
              <a:endParaRPr>
                <a:solidFill>
                  <a:srgbClr val="FFFFFF"/>
                </a:solidFill>
                <a:latin typeface="Lato"/>
                <a:ea typeface="Lato"/>
                <a:cs typeface="Lato"/>
                <a:sym typeface="Lato"/>
              </a:endParaRPr>
            </a:p>
          </p:txBody>
        </p:sp>
        <p:sp>
          <p:nvSpPr>
            <p:cNvPr id="228" name="Shape 228"/>
            <p:cNvSpPr txBox="1"/>
            <p:nvPr/>
          </p:nvSpPr>
          <p:spPr>
            <a:xfrm>
              <a:off x="3300448" y="2057125"/>
              <a:ext cx="2518638" cy="2615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Clr>
                  <a:schemeClr val="dk1"/>
                </a:buClr>
                <a:buSzPts val="1100"/>
                <a:buFont typeface="Arial"/>
                <a:buNone/>
              </a:pPr>
              <a:r>
                <a:rPr lang="en-US" sz="1600" dirty="0">
                  <a:solidFill>
                    <a:srgbClr val="677480"/>
                  </a:solidFill>
                  <a:latin typeface="Lato"/>
                  <a:ea typeface="Lato"/>
                  <a:cs typeface="Lato"/>
                  <a:sym typeface="Lato"/>
                </a:rPr>
                <a:t>Know your numbers</a:t>
              </a:r>
              <a:endParaRPr sz="1200" dirty="0">
                <a:solidFill>
                  <a:srgbClr val="434343"/>
                </a:solidFill>
                <a:latin typeface="Lato"/>
                <a:ea typeface="Lato"/>
                <a:cs typeface="Lato"/>
                <a:sym typeface="Lato"/>
              </a:endParaRPr>
            </a:p>
          </p:txBody>
        </p:sp>
      </p:grpSp>
      <p:sp>
        <p:nvSpPr>
          <p:cNvPr id="12" name="Shape 221">
            <a:extLst>
              <a:ext uri="{FF2B5EF4-FFF2-40B4-BE49-F238E27FC236}">
                <a16:creationId xmlns:a16="http://schemas.microsoft.com/office/drawing/2014/main" id="{73637628-5BBD-4A48-9B7E-74771F016D8D}"/>
              </a:ext>
            </a:extLst>
          </p:cNvPr>
          <p:cNvSpPr/>
          <p:nvPr/>
        </p:nvSpPr>
        <p:spPr>
          <a:xfrm>
            <a:off x="6488125" y="2669418"/>
            <a:ext cx="2561246" cy="669000"/>
          </a:xfrm>
          <a:prstGeom prst="chevron">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r>
              <a:rPr lang="en-US" sz="2400" dirty="0">
                <a:solidFill>
                  <a:schemeClr val="lt1"/>
                </a:solidFill>
                <a:latin typeface="Raleway"/>
                <a:ea typeface="Raleway"/>
                <a:cs typeface="Raleway"/>
                <a:sym typeface="Raleway"/>
              </a:rPr>
              <a:t>Last</a:t>
            </a:r>
            <a:endParaRPr dirty="0">
              <a:solidFill>
                <a:srgbClr val="FFFFFF"/>
              </a:solidFill>
              <a:latin typeface="Lato"/>
              <a:ea typeface="Lato"/>
              <a:cs typeface="Lato"/>
              <a:sym typeface="Lato"/>
            </a:endParaRPr>
          </a:p>
        </p:txBody>
      </p:sp>
      <p:sp>
        <p:nvSpPr>
          <p:cNvPr id="13" name="Shape 222">
            <a:extLst>
              <a:ext uri="{FF2B5EF4-FFF2-40B4-BE49-F238E27FC236}">
                <a16:creationId xmlns:a16="http://schemas.microsoft.com/office/drawing/2014/main" id="{B731B288-7949-4F5F-8E8D-BD882BCA9776}"/>
              </a:ext>
            </a:extLst>
          </p:cNvPr>
          <p:cNvSpPr txBox="1"/>
          <p:nvPr/>
        </p:nvSpPr>
        <p:spPr>
          <a:xfrm>
            <a:off x="6831974" y="3536768"/>
            <a:ext cx="1732601" cy="2615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Clr>
                <a:schemeClr val="dk1"/>
              </a:buClr>
              <a:buSzPts val="1100"/>
              <a:buFont typeface="Arial"/>
              <a:buNone/>
            </a:pPr>
            <a:r>
              <a:rPr lang="en-US" sz="1600" dirty="0">
                <a:solidFill>
                  <a:srgbClr val="677480"/>
                </a:solidFill>
                <a:latin typeface="Lato"/>
                <a:ea typeface="Lato"/>
                <a:cs typeface="Lato"/>
                <a:sym typeface="Lato"/>
              </a:rPr>
              <a:t>Hand schedule </a:t>
            </a:r>
            <a:endParaRPr sz="1200" dirty="0">
              <a:solidFill>
                <a:srgbClr val="434343"/>
              </a:solidFill>
              <a:latin typeface="Lato"/>
              <a:ea typeface="Lato"/>
              <a:cs typeface="Lato"/>
              <a:sym typeface="Lato"/>
            </a:endParaRPr>
          </a:p>
        </p:txBody>
      </p:sp>
    </p:spTree>
    <p:extLst>
      <p:ext uri="{BB962C8B-B14F-4D97-AF65-F5344CB8AC3E}">
        <p14:creationId xmlns:p14="http://schemas.microsoft.com/office/powerpoint/2010/main" val="209032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BBA6-20A9-45B1-9F42-6BEB55A19DF7}"/>
              </a:ext>
            </a:extLst>
          </p:cNvPr>
          <p:cNvSpPr>
            <a:spLocks noGrp="1"/>
          </p:cNvSpPr>
          <p:nvPr>
            <p:ph type="title"/>
          </p:nvPr>
        </p:nvSpPr>
        <p:spPr>
          <a:xfrm>
            <a:off x="1340700" y="-290522"/>
            <a:ext cx="6462600" cy="1143000"/>
          </a:xfrm>
        </p:spPr>
        <p:txBody>
          <a:bodyPr/>
          <a:lstStyle/>
          <a:p>
            <a:pPr algn="ctr"/>
            <a:r>
              <a:rPr lang="en-US" dirty="0"/>
              <a:t>Our English Learners</a:t>
            </a:r>
          </a:p>
        </p:txBody>
      </p:sp>
      <p:sp>
        <p:nvSpPr>
          <p:cNvPr id="3" name="Text Placeholder 2">
            <a:extLst>
              <a:ext uri="{FF2B5EF4-FFF2-40B4-BE49-F238E27FC236}">
                <a16:creationId xmlns:a16="http://schemas.microsoft.com/office/drawing/2014/main" id="{F0EF50AA-39E5-4601-945C-1C4F76ED92CD}"/>
              </a:ext>
            </a:extLst>
          </p:cNvPr>
          <p:cNvSpPr>
            <a:spLocks noGrp="1"/>
          </p:cNvSpPr>
          <p:nvPr>
            <p:ph type="body" idx="1"/>
          </p:nvPr>
        </p:nvSpPr>
        <p:spPr>
          <a:xfrm>
            <a:off x="87425" y="852478"/>
            <a:ext cx="3678240" cy="4967700"/>
          </a:xfrm>
        </p:spPr>
        <p:txBody>
          <a:bodyPr/>
          <a:lstStyle/>
          <a:p>
            <a:pPr marL="0" indent="0">
              <a:spcBef>
                <a:spcPts val="0"/>
              </a:spcBef>
              <a:buNone/>
            </a:pPr>
            <a:r>
              <a:rPr lang="en-US" b="1" dirty="0">
                <a:latin typeface="Cambria" panose="02040503050406030204" pitchFamily="18" charset="0"/>
                <a:ea typeface="Cambria" panose="02040503050406030204" pitchFamily="18" charset="0"/>
                <a:cs typeface="Times New Roman" panose="02020603050405020304" pitchFamily="18" charset="0"/>
              </a:rPr>
              <a:t>Countries of Birth</a:t>
            </a:r>
          </a:p>
          <a:p>
            <a:pPr marL="0">
              <a:spcBef>
                <a:spcPts val="0"/>
              </a:spcBef>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Brazil</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Czech Republic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Colombia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Cuba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Dominican Republic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El Salvador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Guatemala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Honduras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Iran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Jordan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Libya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Mexico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Pakistan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Peru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Puerto Rico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Spain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Thailand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United States</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Vietnam </a:t>
            </a:r>
          </a:p>
          <a:p>
            <a:endParaRPr lang="en-US" dirty="0"/>
          </a:p>
        </p:txBody>
      </p:sp>
      <p:sp>
        <p:nvSpPr>
          <p:cNvPr id="4" name="Text Placeholder 3">
            <a:extLst>
              <a:ext uri="{FF2B5EF4-FFF2-40B4-BE49-F238E27FC236}">
                <a16:creationId xmlns:a16="http://schemas.microsoft.com/office/drawing/2014/main" id="{DD1DF4BF-0B85-42A5-A685-EEFDA547FC8F}"/>
              </a:ext>
            </a:extLst>
          </p:cNvPr>
          <p:cNvSpPr>
            <a:spLocks noGrp="1"/>
          </p:cNvSpPr>
          <p:nvPr>
            <p:ph type="body" idx="2"/>
          </p:nvPr>
        </p:nvSpPr>
        <p:spPr>
          <a:xfrm>
            <a:off x="6609029" y="852478"/>
            <a:ext cx="3136800" cy="4967700"/>
          </a:xfrm>
        </p:spPr>
        <p:txBody>
          <a:bodyPr/>
          <a:lstStyle/>
          <a:p>
            <a:pPr marL="0" indent="0">
              <a:spcBef>
                <a:spcPts val="0"/>
              </a:spcBef>
              <a:buNone/>
            </a:pPr>
            <a:r>
              <a:rPr lang="en-US" b="1" dirty="0">
                <a:latin typeface="Cambria" panose="02040503050406030204" pitchFamily="18" charset="0"/>
                <a:ea typeface="Cambria" panose="02040503050406030204" pitchFamily="18" charset="0"/>
                <a:cs typeface="Times New Roman" panose="02020603050405020304" pitchFamily="18" charset="0"/>
              </a:rPr>
              <a:t>Home Languages </a:t>
            </a:r>
          </a:p>
          <a:p>
            <a:pPr marL="0">
              <a:spcBef>
                <a:spcPts val="0"/>
              </a:spcBef>
            </a:pPr>
            <a:endParaRPr lang="en-US" dirty="0">
              <a:latin typeface="Cambria" panose="02040503050406030204" pitchFamily="18" charset="0"/>
              <a:ea typeface="Cambria" panose="02040503050406030204" pitchFamily="18" charset="0"/>
              <a:cs typeface="Times New Roman" panose="02020603050405020304" pitchFamily="18" charset="0"/>
            </a:endParaRP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Arabic </a:t>
            </a:r>
          </a:p>
          <a:p>
            <a:pPr marL="0">
              <a:spcBef>
                <a:spcPts val="0"/>
              </a:spcBef>
            </a:pPr>
            <a:r>
              <a:rPr lang="en-US" dirty="0" err="1">
                <a:latin typeface="Cambria" panose="02040503050406030204" pitchFamily="18" charset="0"/>
                <a:ea typeface="Cambria" panose="02040503050406030204" pitchFamily="18" charset="0"/>
                <a:cs typeface="Times New Roman" panose="02020603050405020304" pitchFamily="18" charset="0"/>
              </a:rPr>
              <a:t>Azerish</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Czech</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French</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German</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Hindi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Marathi</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Persian</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Portuguese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Russian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Spanish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Thai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Telegu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Turkish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Ukrainian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Urdu </a:t>
            </a:r>
          </a:p>
          <a:p>
            <a:pPr marL="0">
              <a:spcBef>
                <a:spcPts val="0"/>
              </a:spcBef>
            </a:pPr>
            <a:r>
              <a:rPr lang="en-US" dirty="0">
                <a:latin typeface="Cambria" panose="02040503050406030204" pitchFamily="18" charset="0"/>
                <a:ea typeface="Cambria" panose="02040503050406030204" pitchFamily="18" charset="0"/>
                <a:cs typeface="Times New Roman" panose="02020603050405020304" pitchFamily="18" charset="0"/>
              </a:rPr>
              <a:t>Vietnamese </a:t>
            </a:r>
          </a:p>
          <a:p>
            <a:endParaRPr lang="en-US" dirty="0"/>
          </a:p>
        </p:txBody>
      </p:sp>
      <p:pic>
        <p:nvPicPr>
          <p:cNvPr id="6" name="Picture 5">
            <a:extLst>
              <a:ext uri="{FF2B5EF4-FFF2-40B4-BE49-F238E27FC236}">
                <a16:creationId xmlns:a16="http://schemas.microsoft.com/office/drawing/2014/main" id="{A4381BA0-6D09-475D-91B5-0C8FB429FC29}"/>
              </a:ext>
            </a:extLst>
          </p:cNvPr>
          <p:cNvPicPr>
            <a:picLocks noChangeAspect="1"/>
          </p:cNvPicPr>
          <p:nvPr/>
        </p:nvPicPr>
        <p:blipFill>
          <a:blip r:embed="rId2"/>
          <a:stretch>
            <a:fillRect/>
          </a:stretch>
        </p:blipFill>
        <p:spPr>
          <a:xfrm>
            <a:off x="2534972" y="1285129"/>
            <a:ext cx="4047409" cy="4535049"/>
          </a:xfrm>
          <a:prstGeom prst="rect">
            <a:avLst/>
          </a:prstGeom>
          <a:ln>
            <a:noFill/>
          </a:ln>
          <a:effectLst>
            <a:softEdge rad="112500"/>
          </a:effectLst>
        </p:spPr>
      </p:pic>
    </p:spTree>
    <p:extLst>
      <p:ext uri="{BB962C8B-B14F-4D97-AF65-F5344CB8AC3E}">
        <p14:creationId xmlns:p14="http://schemas.microsoft.com/office/powerpoint/2010/main" val="2139287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93700" y="246515"/>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Let’s review some concepts</a:t>
            </a:r>
            <a:endParaRPr/>
          </a:p>
        </p:txBody>
      </p:sp>
      <p:sp>
        <p:nvSpPr>
          <p:cNvPr id="234" name="Shape 234"/>
          <p:cNvSpPr txBox="1">
            <a:spLocks noGrp="1"/>
          </p:cNvSpPr>
          <p:nvPr>
            <p:ph type="body" idx="1"/>
          </p:nvPr>
        </p:nvSpPr>
        <p:spPr>
          <a:xfrm>
            <a:off x="893700" y="25146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Expert</a:t>
            </a:r>
            <a:endParaRPr b="1" dirty="0"/>
          </a:p>
          <a:p>
            <a:pPr marL="0" lvl="0" indent="0" rtl="0">
              <a:spcBef>
                <a:spcPts val="600"/>
              </a:spcBef>
              <a:spcAft>
                <a:spcPts val="0"/>
              </a:spcAft>
              <a:buNone/>
            </a:pPr>
            <a:r>
              <a:rPr lang="en-US" sz="1200" dirty="0"/>
              <a:t>Knowing how to juggle all of the pieces of ESOL</a:t>
            </a:r>
            <a:endParaRPr sz="1200" dirty="0"/>
          </a:p>
        </p:txBody>
      </p:sp>
      <p:sp>
        <p:nvSpPr>
          <p:cNvPr id="235" name="Shape 235"/>
          <p:cNvSpPr txBox="1">
            <a:spLocks noGrp="1"/>
          </p:cNvSpPr>
          <p:nvPr>
            <p:ph type="body" idx="2"/>
          </p:nvPr>
        </p:nvSpPr>
        <p:spPr>
          <a:xfrm>
            <a:off x="3512560" y="25146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Climate/ Personnel</a:t>
            </a:r>
            <a:endParaRPr b="1" dirty="0"/>
          </a:p>
          <a:p>
            <a:pPr marL="0" lvl="0" indent="0" rtl="0">
              <a:spcBef>
                <a:spcPts val="600"/>
              </a:spcBef>
              <a:spcAft>
                <a:spcPts val="0"/>
              </a:spcAft>
              <a:buNone/>
            </a:pPr>
            <a:r>
              <a:rPr lang="en-US" sz="1200" dirty="0"/>
              <a:t>Building rapport with the front office and your colleagues</a:t>
            </a:r>
            <a:endParaRPr sz="1200" dirty="0"/>
          </a:p>
        </p:txBody>
      </p:sp>
      <p:sp>
        <p:nvSpPr>
          <p:cNvPr id="236" name="Shape 236"/>
          <p:cNvSpPr txBox="1">
            <a:spLocks noGrp="1"/>
          </p:cNvSpPr>
          <p:nvPr>
            <p:ph type="body" idx="3"/>
          </p:nvPr>
        </p:nvSpPr>
        <p:spPr>
          <a:xfrm>
            <a:off x="6131420" y="25146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Attitudes Towards Teachers</a:t>
            </a:r>
            <a:endParaRPr b="1" dirty="0"/>
          </a:p>
          <a:p>
            <a:pPr marL="0" lvl="0" indent="0" rtl="0">
              <a:spcBef>
                <a:spcPts val="600"/>
              </a:spcBef>
              <a:spcAft>
                <a:spcPts val="0"/>
              </a:spcAft>
              <a:buNone/>
            </a:pPr>
            <a:r>
              <a:rPr lang="en-US" sz="1200" dirty="0"/>
              <a:t>Generating a shared vision and sense of support among ESOL and general education teachers</a:t>
            </a:r>
            <a:endParaRPr sz="1200" dirty="0"/>
          </a:p>
          <a:p>
            <a:pPr marL="0" lvl="0" indent="0" rtl="0">
              <a:spcBef>
                <a:spcPts val="600"/>
              </a:spcBef>
              <a:spcAft>
                <a:spcPts val="0"/>
              </a:spcAft>
              <a:buNone/>
            </a:pPr>
            <a:endParaRPr sz="1200" dirty="0"/>
          </a:p>
        </p:txBody>
      </p:sp>
      <p:sp>
        <p:nvSpPr>
          <p:cNvPr id="237" name="Shape 237"/>
          <p:cNvSpPr txBox="1">
            <a:spLocks noGrp="1"/>
          </p:cNvSpPr>
          <p:nvPr>
            <p:ph type="body" idx="1"/>
          </p:nvPr>
        </p:nvSpPr>
        <p:spPr>
          <a:xfrm>
            <a:off x="893700" y="48768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Students</a:t>
            </a:r>
            <a:endParaRPr b="1" dirty="0"/>
          </a:p>
          <a:p>
            <a:pPr marL="0" lvl="0" indent="0" rtl="0">
              <a:spcBef>
                <a:spcPts val="600"/>
              </a:spcBef>
              <a:spcAft>
                <a:spcPts val="0"/>
              </a:spcAft>
              <a:buNone/>
            </a:pPr>
            <a:r>
              <a:rPr lang="en-US" sz="1200" dirty="0"/>
              <a:t>Meeting students’ socio-cultural needs</a:t>
            </a:r>
            <a:endParaRPr sz="1200" dirty="0"/>
          </a:p>
        </p:txBody>
      </p:sp>
      <p:sp>
        <p:nvSpPr>
          <p:cNvPr id="238" name="Shape 238"/>
          <p:cNvSpPr txBox="1">
            <a:spLocks noGrp="1"/>
          </p:cNvSpPr>
          <p:nvPr>
            <p:ph type="body" idx="2"/>
          </p:nvPr>
        </p:nvSpPr>
        <p:spPr>
          <a:xfrm>
            <a:off x="3512560" y="4876800"/>
            <a:ext cx="2491200"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Parent Involvement</a:t>
            </a:r>
            <a:endParaRPr b="1" dirty="0"/>
          </a:p>
          <a:p>
            <a:pPr marL="0" lvl="0" indent="0" rtl="0">
              <a:spcBef>
                <a:spcPts val="600"/>
              </a:spcBef>
              <a:spcAft>
                <a:spcPts val="0"/>
              </a:spcAft>
              <a:buNone/>
            </a:pPr>
            <a:r>
              <a:rPr lang="en-US" sz="1200" dirty="0"/>
              <a:t>Creating connection with our students’ families</a:t>
            </a:r>
            <a:endParaRPr sz="1200" dirty="0"/>
          </a:p>
        </p:txBody>
      </p:sp>
      <p:sp>
        <p:nvSpPr>
          <p:cNvPr id="239" name="Shape 239"/>
          <p:cNvSpPr txBox="1">
            <a:spLocks noGrp="1"/>
          </p:cNvSpPr>
          <p:nvPr>
            <p:ph type="body" idx="3"/>
          </p:nvPr>
        </p:nvSpPr>
        <p:spPr>
          <a:xfrm>
            <a:off x="6131419" y="4876800"/>
            <a:ext cx="2564905" cy="1740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Scheduling</a:t>
            </a:r>
            <a:endParaRPr b="1" dirty="0"/>
          </a:p>
          <a:p>
            <a:pPr marL="0" lvl="0" indent="0" rtl="0">
              <a:spcBef>
                <a:spcPts val="600"/>
              </a:spcBef>
              <a:spcAft>
                <a:spcPts val="0"/>
              </a:spcAft>
              <a:buNone/>
            </a:pPr>
            <a:r>
              <a:rPr lang="en-US" sz="1200" dirty="0"/>
              <a:t>Advocating for our students to have academic success throughout the scheduling process</a:t>
            </a:r>
            <a:endParaRPr sz="1200" dirty="0"/>
          </a:p>
          <a:p>
            <a:pPr marL="0" lvl="0" indent="0" rtl="0">
              <a:spcBef>
                <a:spcPts val="600"/>
              </a:spcBef>
              <a:spcAft>
                <a:spcPts val="0"/>
              </a:spcAft>
              <a:buNone/>
            </a:pPr>
            <a:endParaRPr sz="1200" dirty="0"/>
          </a:p>
        </p:txBody>
      </p:sp>
      <p:sp>
        <p:nvSpPr>
          <p:cNvPr id="242" name="Shape 242"/>
          <p:cNvSpPr/>
          <p:nvPr/>
        </p:nvSpPr>
        <p:spPr>
          <a:xfrm>
            <a:off x="6238682" y="1866100"/>
            <a:ext cx="692400" cy="692400"/>
          </a:xfrm>
          <a:prstGeom prst="rect">
            <a:avLst/>
          </a:prstGeom>
          <a:solidFill>
            <a:srgbClr val="F2025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3200" dirty="0">
                <a:solidFill>
                  <a:schemeClr val="tx2">
                    <a:lumMod val="50000"/>
                  </a:schemeClr>
                </a:solidFill>
                <a:latin typeface="Raleway" panose="020B0604020202020204" charset="0"/>
              </a:rPr>
              <a:t>3</a:t>
            </a:r>
            <a:endParaRPr sz="3200" dirty="0">
              <a:solidFill>
                <a:schemeClr val="tx2">
                  <a:lumMod val="50000"/>
                </a:schemeClr>
              </a:solidFill>
              <a:latin typeface="Raleway" panose="020B0604020202020204" charset="0"/>
            </a:endParaRPr>
          </a:p>
        </p:txBody>
      </p:sp>
      <p:sp>
        <p:nvSpPr>
          <p:cNvPr id="240" name="Shape 240"/>
          <p:cNvSpPr/>
          <p:nvPr/>
        </p:nvSpPr>
        <p:spPr>
          <a:xfrm>
            <a:off x="977625" y="1866100"/>
            <a:ext cx="692400" cy="692400"/>
          </a:xfrm>
          <a:prstGeom prst="rect">
            <a:avLst/>
          </a:prstGeom>
          <a:solidFill>
            <a:srgbClr val="7ECEFD"/>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3200" dirty="0">
                <a:solidFill>
                  <a:schemeClr val="tx2">
                    <a:lumMod val="50000"/>
                  </a:schemeClr>
                </a:solidFill>
                <a:latin typeface="Raleway" panose="020B0604020202020204" charset="0"/>
              </a:rPr>
              <a:t> 1</a:t>
            </a:r>
            <a:endParaRPr sz="3200" dirty="0">
              <a:solidFill>
                <a:schemeClr val="tx2">
                  <a:lumMod val="50000"/>
                </a:schemeClr>
              </a:solidFill>
              <a:latin typeface="Raleway" panose="020B0604020202020204" charset="0"/>
            </a:endParaRPr>
          </a:p>
        </p:txBody>
      </p:sp>
      <p:sp>
        <p:nvSpPr>
          <p:cNvPr id="241" name="Shape 241"/>
          <p:cNvSpPr/>
          <p:nvPr/>
        </p:nvSpPr>
        <p:spPr>
          <a:xfrm>
            <a:off x="3608154" y="1894236"/>
            <a:ext cx="692400" cy="692400"/>
          </a:xfrm>
          <a:prstGeom prst="rect">
            <a:avLst/>
          </a:prstGeom>
          <a:solidFill>
            <a:srgbClr val="FF9715"/>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3200" dirty="0">
                <a:solidFill>
                  <a:schemeClr val="tx2">
                    <a:lumMod val="50000"/>
                  </a:schemeClr>
                </a:solidFill>
                <a:latin typeface="Raleway" panose="020B0604020202020204" charset="0"/>
              </a:rPr>
              <a:t>2</a:t>
            </a:r>
            <a:endParaRPr sz="3200" dirty="0">
              <a:solidFill>
                <a:schemeClr val="tx2">
                  <a:lumMod val="50000"/>
                </a:schemeClr>
              </a:solidFill>
              <a:latin typeface="Raleway" panose="020B0604020202020204" charset="0"/>
            </a:endParaRPr>
          </a:p>
        </p:txBody>
      </p:sp>
      <p:sp>
        <p:nvSpPr>
          <p:cNvPr id="244" name="Shape 244"/>
          <p:cNvSpPr/>
          <p:nvPr/>
        </p:nvSpPr>
        <p:spPr>
          <a:xfrm>
            <a:off x="3608154" y="4228300"/>
            <a:ext cx="692400" cy="692400"/>
          </a:xfrm>
          <a:prstGeom prst="rect">
            <a:avLst/>
          </a:prstGeom>
          <a:solidFill>
            <a:srgbClr val="FF9715"/>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3200" dirty="0">
                <a:solidFill>
                  <a:schemeClr val="tx2">
                    <a:lumMod val="50000"/>
                  </a:schemeClr>
                </a:solidFill>
                <a:latin typeface="Raleway" panose="020B0604020202020204" charset="0"/>
              </a:rPr>
              <a:t>5</a:t>
            </a:r>
            <a:endParaRPr sz="3200" dirty="0">
              <a:solidFill>
                <a:schemeClr val="tx2">
                  <a:lumMod val="50000"/>
                </a:schemeClr>
              </a:solidFill>
              <a:latin typeface="Raleway" panose="020B0604020202020204" charset="0"/>
            </a:endParaRPr>
          </a:p>
        </p:txBody>
      </p:sp>
      <p:sp>
        <p:nvSpPr>
          <p:cNvPr id="243" name="Shape 243"/>
          <p:cNvSpPr/>
          <p:nvPr/>
        </p:nvSpPr>
        <p:spPr>
          <a:xfrm>
            <a:off x="977625" y="4228300"/>
            <a:ext cx="692400" cy="692400"/>
          </a:xfrm>
          <a:prstGeom prst="rect">
            <a:avLst/>
          </a:prstGeom>
          <a:solidFill>
            <a:srgbClr val="7ECEFD"/>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3200" dirty="0">
                <a:solidFill>
                  <a:schemeClr val="tx2">
                    <a:lumMod val="50000"/>
                  </a:schemeClr>
                </a:solidFill>
                <a:latin typeface="Raleway" panose="020B0604020202020204" charset="0"/>
              </a:rPr>
              <a:t>4</a:t>
            </a:r>
            <a:endParaRPr sz="3200" dirty="0">
              <a:solidFill>
                <a:schemeClr val="tx2">
                  <a:lumMod val="50000"/>
                </a:schemeClr>
              </a:solidFill>
              <a:latin typeface="Raleway" panose="020B0604020202020204" charset="0"/>
            </a:endParaRPr>
          </a:p>
        </p:txBody>
      </p:sp>
      <p:sp>
        <p:nvSpPr>
          <p:cNvPr id="245" name="Shape 245"/>
          <p:cNvSpPr/>
          <p:nvPr/>
        </p:nvSpPr>
        <p:spPr>
          <a:xfrm>
            <a:off x="6238682" y="4228300"/>
            <a:ext cx="692400" cy="692400"/>
          </a:xfrm>
          <a:prstGeom prst="rect">
            <a:avLst/>
          </a:prstGeom>
          <a:solidFill>
            <a:srgbClr val="F20253"/>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US" sz="3200" dirty="0">
                <a:solidFill>
                  <a:schemeClr val="tx2">
                    <a:lumMod val="50000"/>
                  </a:schemeClr>
                </a:solidFill>
                <a:latin typeface="Raleway" panose="020B0604020202020204" charset="0"/>
              </a:rPr>
              <a:t>6</a:t>
            </a:r>
            <a:endParaRPr sz="3200" dirty="0">
              <a:solidFill>
                <a:schemeClr val="tx2">
                  <a:lumMod val="50000"/>
                </a:schemeClr>
              </a:solidFill>
              <a:latin typeface="Raleway" panose="020B060402020202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idx="4294967295"/>
          </p:nvPr>
        </p:nvSpPr>
        <p:spPr>
          <a:xfrm>
            <a:off x="940500" y="1006502"/>
            <a:ext cx="8203500" cy="11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b="1" dirty="0">
                <a:solidFill>
                  <a:srgbClr val="FF9715"/>
                </a:solidFill>
                <a:latin typeface="Lato"/>
                <a:ea typeface="Lato"/>
                <a:cs typeface="Lato"/>
                <a:sym typeface="Lato"/>
              </a:rPr>
              <a:t>3 – things you’d like to try at your school this year</a:t>
            </a:r>
            <a:endParaRPr sz="5000" b="1" dirty="0">
              <a:solidFill>
                <a:srgbClr val="FF9715"/>
              </a:solidFill>
              <a:latin typeface="Lato"/>
              <a:ea typeface="Lato"/>
              <a:cs typeface="Lato"/>
              <a:sym typeface="Lato"/>
            </a:endParaRPr>
          </a:p>
        </p:txBody>
      </p:sp>
      <p:sp>
        <p:nvSpPr>
          <p:cNvPr id="208" name="Shape 208"/>
          <p:cNvSpPr txBox="1">
            <a:spLocks noGrp="1"/>
          </p:cNvSpPr>
          <p:nvPr>
            <p:ph type="ctrTitle" idx="4294967295"/>
          </p:nvPr>
        </p:nvSpPr>
        <p:spPr>
          <a:xfrm>
            <a:off x="1102425" y="4967400"/>
            <a:ext cx="7517700" cy="11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b="1" dirty="0">
                <a:solidFill>
                  <a:srgbClr val="7ECEFD"/>
                </a:solidFill>
                <a:latin typeface="Lato"/>
                <a:ea typeface="Lato"/>
                <a:cs typeface="Lato"/>
                <a:sym typeface="Lato"/>
              </a:rPr>
              <a:t>1 – </a:t>
            </a:r>
            <a:r>
              <a:rPr lang="en-US" sz="5000" b="1" dirty="0">
                <a:solidFill>
                  <a:srgbClr val="7ECEFD"/>
                </a:solidFill>
                <a:latin typeface="Lato"/>
                <a:ea typeface="Lato"/>
                <a:cs typeface="Lato"/>
                <a:sym typeface="Lato"/>
              </a:rPr>
              <a:t>long term goal for your program</a:t>
            </a:r>
            <a:endParaRPr sz="5000" b="1" dirty="0">
              <a:solidFill>
                <a:srgbClr val="7ECEFD"/>
              </a:solidFill>
              <a:latin typeface="Lato"/>
              <a:ea typeface="Lato"/>
              <a:cs typeface="Lato"/>
              <a:sym typeface="Lato"/>
            </a:endParaRPr>
          </a:p>
        </p:txBody>
      </p:sp>
      <p:sp>
        <p:nvSpPr>
          <p:cNvPr id="210" name="Shape 210"/>
          <p:cNvSpPr txBox="1">
            <a:spLocks noGrp="1"/>
          </p:cNvSpPr>
          <p:nvPr>
            <p:ph type="ctrTitle" idx="4294967295"/>
          </p:nvPr>
        </p:nvSpPr>
        <p:spPr>
          <a:xfrm>
            <a:off x="940500" y="2972400"/>
            <a:ext cx="8458200" cy="11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b="1" dirty="0">
                <a:solidFill>
                  <a:srgbClr val="F20253"/>
                </a:solidFill>
                <a:latin typeface="Lato"/>
                <a:ea typeface="Lato"/>
                <a:cs typeface="Lato"/>
                <a:sym typeface="Lato"/>
              </a:rPr>
              <a:t>2 – </a:t>
            </a:r>
            <a:r>
              <a:rPr lang="en-US" sz="5000" b="1" dirty="0">
                <a:solidFill>
                  <a:srgbClr val="F20253"/>
                </a:solidFill>
                <a:latin typeface="Lato"/>
                <a:ea typeface="Lato"/>
                <a:cs typeface="Lato"/>
                <a:sym typeface="Lato"/>
              </a:rPr>
              <a:t>ways to increase your communication</a:t>
            </a:r>
            <a:endParaRPr sz="5000" b="1" dirty="0">
              <a:solidFill>
                <a:srgbClr val="F20253"/>
              </a:solidFill>
              <a:latin typeface="Lato"/>
              <a:ea typeface="Lato"/>
              <a:cs typeface="Lato"/>
              <a:sym typeface="Lato"/>
            </a:endParaRPr>
          </a:p>
        </p:txBody>
      </p:sp>
      <p:sp>
        <p:nvSpPr>
          <p:cNvPr id="212" name="Shape 212"/>
          <p:cNvSpPr/>
          <p:nvPr/>
        </p:nvSpPr>
        <p:spPr>
          <a:xfrm>
            <a:off x="0" y="862500"/>
            <a:ext cx="940500" cy="891600"/>
          </a:xfrm>
          <a:prstGeom prst="rightArrow">
            <a:avLst>
              <a:gd name="adj1" fmla="val 61815"/>
              <a:gd name="adj2" fmla="val 50000"/>
            </a:avLst>
          </a:prstGeom>
          <a:solidFill>
            <a:srgbClr val="FF971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0" y="2767500"/>
            <a:ext cx="940500" cy="891600"/>
          </a:xfrm>
          <a:prstGeom prst="rightArrow">
            <a:avLst>
              <a:gd name="adj1" fmla="val 61815"/>
              <a:gd name="adj2" fmla="val 50000"/>
            </a:avLst>
          </a:prstGeom>
          <a:solidFill>
            <a:srgbClr val="F202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0" y="4672500"/>
            <a:ext cx="940500" cy="891600"/>
          </a:xfrm>
          <a:prstGeom prst="rightArrow">
            <a:avLst>
              <a:gd name="adj1" fmla="val 61815"/>
              <a:gd name="adj2" fmla="val 50000"/>
            </a:avLst>
          </a:prstGeom>
          <a:solidFill>
            <a:srgbClr val="7ECEF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56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fill="hold"/>
                                        <p:tgtEl>
                                          <p:spTgt spid="206"/>
                                        </p:tgtEl>
                                        <p:attrNameLst>
                                          <p:attrName>ppt_x</p:attrName>
                                        </p:attrNameLst>
                                      </p:cBhvr>
                                      <p:tavLst>
                                        <p:tav tm="0">
                                          <p:val>
                                            <p:strVal val="#ppt_x"/>
                                          </p:val>
                                        </p:tav>
                                        <p:tav tm="100000">
                                          <p:val>
                                            <p:strVal val="#ppt_x"/>
                                          </p:val>
                                        </p:tav>
                                      </p:tavLst>
                                    </p:anim>
                                    <p:anim calcmode="lin" valueType="num">
                                      <p:cBhvr additive="base">
                                        <p:cTn id="8"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0"/>
                                        </p:tgtEl>
                                        <p:attrNameLst>
                                          <p:attrName>style.visibility</p:attrName>
                                        </p:attrNameLst>
                                      </p:cBhvr>
                                      <p:to>
                                        <p:strVal val="visible"/>
                                      </p:to>
                                    </p:set>
                                    <p:anim calcmode="lin" valueType="num">
                                      <p:cBhvr additive="base">
                                        <p:cTn id="13" dur="500" fill="hold"/>
                                        <p:tgtEl>
                                          <p:spTgt spid="210"/>
                                        </p:tgtEl>
                                        <p:attrNameLst>
                                          <p:attrName>ppt_x</p:attrName>
                                        </p:attrNameLst>
                                      </p:cBhvr>
                                      <p:tavLst>
                                        <p:tav tm="0">
                                          <p:val>
                                            <p:strVal val="#ppt_x"/>
                                          </p:val>
                                        </p:tav>
                                        <p:tav tm="100000">
                                          <p:val>
                                            <p:strVal val="#ppt_x"/>
                                          </p:val>
                                        </p:tav>
                                      </p:tavLst>
                                    </p:anim>
                                    <p:anim calcmode="lin" valueType="num">
                                      <p:cBhvr additive="base">
                                        <p:cTn id="14"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8"/>
                                        </p:tgtEl>
                                        <p:attrNameLst>
                                          <p:attrName>style.visibility</p:attrName>
                                        </p:attrNameLst>
                                      </p:cBhvr>
                                      <p:to>
                                        <p:strVal val="visible"/>
                                      </p:to>
                                    </p:set>
                                    <p:animEffect transition="in" filter="fade">
                                      <p:cBhvr>
                                        <p:cTn id="19" dur="1000"/>
                                        <p:tgtEl>
                                          <p:spTgt spid="208"/>
                                        </p:tgtEl>
                                      </p:cBhvr>
                                    </p:animEffect>
                                    <p:anim calcmode="lin" valueType="num">
                                      <p:cBhvr>
                                        <p:cTn id="20" dur="1000" fill="hold"/>
                                        <p:tgtEl>
                                          <p:spTgt spid="208"/>
                                        </p:tgtEl>
                                        <p:attrNameLst>
                                          <p:attrName>ppt_x</p:attrName>
                                        </p:attrNameLst>
                                      </p:cBhvr>
                                      <p:tavLst>
                                        <p:tav tm="0">
                                          <p:val>
                                            <p:strVal val="#ppt_x"/>
                                          </p:val>
                                        </p:tav>
                                        <p:tav tm="100000">
                                          <p:val>
                                            <p:strVal val="#ppt_x"/>
                                          </p:val>
                                        </p:tav>
                                      </p:tavLst>
                                    </p:anim>
                                    <p:anim calcmode="lin" valueType="num">
                                      <p:cBhvr>
                                        <p:cTn id="21"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8" grpId="0"/>
      <p:bldP spid="2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ctrTitle" idx="4294967295"/>
          </p:nvPr>
        </p:nvSpPr>
        <p:spPr>
          <a:xfrm>
            <a:off x="916025" y="968125"/>
            <a:ext cx="731195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800" dirty="0">
                <a:solidFill>
                  <a:srgbClr val="7ECEFD"/>
                </a:solidFill>
              </a:rPr>
              <a:t>Onward to cultural and English proficiency</a:t>
            </a:r>
            <a:r>
              <a:rPr lang="en" sz="4800" dirty="0">
                <a:solidFill>
                  <a:srgbClr val="7ECEFD"/>
                </a:solidFill>
              </a:rPr>
              <a:t>!</a:t>
            </a:r>
            <a:endParaRPr sz="4800" dirty="0">
              <a:solidFill>
                <a:srgbClr val="7ECEFD"/>
              </a:solidFill>
            </a:endParaRPr>
          </a:p>
        </p:txBody>
      </p:sp>
      <p:sp>
        <p:nvSpPr>
          <p:cNvPr id="306" name="Shape 306"/>
          <p:cNvSpPr txBox="1">
            <a:spLocks noGrp="1"/>
          </p:cNvSpPr>
          <p:nvPr>
            <p:ph type="subTitle" idx="4294967295"/>
          </p:nvPr>
        </p:nvSpPr>
        <p:spPr>
          <a:xfrm>
            <a:off x="916025" y="2338950"/>
            <a:ext cx="55611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4800" b="1">
                <a:solidFill>
                  <a:srgbClr val="FFFFFF"/>
                </a:solidFill>
              </a:rPr>
              <a:t>Any questions?</a:t>
            </a:r>
            <a:endParaRPr sz="4800" b="1">
              <a:solidFill>
                <a:srgbClr val="FFFFFF"/>
              </a:solidFill>
            </a:endParaRPr>
          </a:p>
        </p:txBody>
      </p:sp>
      <p:sp>
        <p:nvSpPr>
          <p:cNvPr id="307" name="Shape 307"/>
          <p:cNvSpPr txBox="1">
            <a:spLocks noGrp="1"/>
          </p:cNvSpPr>
          <p:nvPr>
            <p:ph type="body" idx="4294967295"/>
          </p:nvPr>
        </p:nvSpPr>
        <p:spPr>
          <a:xfrm>
            <a:off x="916025" y="3678675"/>
            <a:ext cx="5561100" cy="2660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dirty="0">
                <a:solidFill>
                  <a:srgbClr val="FFFFFF"/>
                </a:solidFill>
              </a:rPr>
              <a:t>You can </a:t>
            </a:r>
            <a:r>
              <a:rPr lang="en-US" sz="2400" dirty="0">
                <a:solidFill>
                  <a:srgbClr val="FFFFFF"/>
                </a:solidFill>
              </a:rPr>
              <a:t>contact</a:t>
            </a:r>
            <a:r>
              <a:rPr lang="en" sz="2400" dirty="0">
                <a:solidFill>
                  <a:srgbClr val="FFFFFF"/>
                </a:solidFill>
              </a:rPr>
              <a:t> us at:</a:t>
            </a:r>
            <a:endParaRPr sz="2400" dirty="0">
              <a:solidFill>
                <a:srgbClr val="FFFFFF"/>
              </a:solidFill>
            </a:endParaRPr>
          </a:p>
          <a:p>
            <a:pPr marL="0" lvl="0" indent="0" rtl="0">
              <a:spcBef>
                <a:spcPts val="600"/>
              </a:spcBef>
              <a:spcAft>
                <a:spcPts val="0"/>
              </a:spcAft>
              <a:buNone/>
            </a:pPr>
            <a:r>
              <a:rPr lang="en" sz="2400" dirty="0">
                <a:solidFill>
                  <a:srgbClr val="FFFFFF"/>
                </a:solidFill>
              </a:rPr>
              <a:t>Jam</a:t>
            </a:r>
            <a:r>
              <a:rPr lang="en-US" sz="2400" dirty="0">
                <a:solidFill>
                  <a:srgbClr val="FFFFFF"/>
                </a:solidFill>
              </a:rPr>
              <a:t>ie.Vogan@cherokee.k12.ga.us</a:t>
            </a:r>
            <a:endParaRPr sz="2400" dirty="0">
              <a:solidFill>
                <a:srgbClr val="FFFFFF"/>
              </a:solidFill>
            </a:endParaRPr>
          </a:p>
          <a:p>
            <a:pPr marL="0" lvl="0" indent="0" rtl="0">
              <a:spcBef>
                <a:spcPts val="600"/>
              </a:spcBef>
              <a:spcAft>
                <a:spcPts val="0"/>
              </a:spcAft>
              <a:buNone/>
            </a:pPr>
            <a:r>
              <a:rPr lang="en-US" sz="2400" dirty="0">
                <a:solidFill>
                  <a:srgbClr val="FFFFFF"/>
                </a:solidFill>
              </a:rPr>
              <a:t>Megan.DeVoss@cherokee.k12.ga.us</a:t>
            </a:r>
            <a:endParaRPr sz="24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FB8816-A38F-4A20-A388-20D9A9D53F26}"/>
              </a:ext>
            </a:extLst>
          </p:cNvPr>
          <p:cNvPicPr>
            <a:picLocks noChangeAspect="1"/>
          </p:cNvPicPr>
          <p:nvPr/>
        </p:nvPicPr>
        <p:blipFill>
          <a:blip r:embed="rId3"/>
          <a:stretch>
            <a:fillRect/>
          </a:stretch>
        </p:blipFill>
        <p:spPr>
          <a:xfrm>
            <a:off x="1426805" y="2128983"/>
            <a:ext cx="6290390" cy="3920839"/>
          </a:xfrm>
          <a:prstGeom prst="rect">
            <a:avLst/>
          </a:prstGeom>
        </p:spPr>
      </p:pic>
      <p:sp>
        <p:nvSpPr>
          <p:cNvPr id="5" name="Shape 99">
            <a:extLst>
              <a:ext uri="{FF2B5EF4-FFF2-40B4-BE49-F238E27FC236}">
                <a16:creationId xmlns:a16="http://schemas.microsoft.com/office/drawing/2014/main" id="{0E7F4360-595A-422C-8755-180C8FE4A9ED}"/>
              </a:ext>
            </a:extLst>
          </p:cNvPr>
          <p:cNvSpPr txBox="1">
            <a:spLocks/>
          </p:cNvSpPr>
          <p:nvPr/>
        </p:nvSpPr>
        <p:spPr>
          <a:xfrm>
            <a:off x="685800" y="977050"/>
            <a:ext cx="7772400" cy="91532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dirty="0">
                <a:solidFill>
                  <a:schemeClr val="bg1">
                    <a:lumMod val="95000"/>
                  </a:schemeClr>
                </a:solidFill>
                <a:latin typeface="Raleway" panose="020B0604020202020204" charset="0"/>
              </a:rPr>
              <a:t>What does it take to be an ESOL teacher?</a:t>
            </a:r>
          </a:p>
        </p:txBody>
      </p:sp>
    </p:spTree>
    <p:extLst>
      <p:ext uri="{BB962C8B-B14F-4D97-AF65-F5344CB8AC3E}">
        <p14:creationId xmlns:p14="http://schemas.microsoft.com/office/powerpoint/2010/main" val="368325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dirty="0">
                <a:solidFill>
                  <a:srgbClr val="7ECEFD"/>
                </a:solidFill>
              </a:rPr>
              <a:t>1.</a:t>
            </a:r>
            <a:endParaRPr sz="7200" dirty="0">
              <a:solidFill>
                <a:srgbClr val="7ECEFD"/>
              </a:solidFill>
            </a:endParaRPr>
          </a:p>
          <a:p>
            <a:pPr marL="0" lvl="0" indent="0" rtl="0">
              <a:spcBef>
                <a:spcPts val="0"/>
              </a:spcBef>
              <a:spcAft>
                <a:spcPts val="0"/>
              </a:spcAft>
              <a:buNone/>
            </a:pPr>
            <a:r>
              <a:rPr lang="en-US" dirty="0"/>
              <a:t>BEING THE</a:t>
            </a:r>
            <a:r>
              <a:rPr lang="en" dirty="0"/>
              <a:t> </a:t>
            </a:r>
            <a:r>
              <a:rPr lang="en-US" dirty="0"/>
              <a:t>EXPERT</a:t>
            </a:r>
            <a:endParaRPr dirty="0"/>
          </a:p>
        </p:txBody>
      </p:sp>
    </p:spTree>
    <p:extLst>
      <p:ext uri="{BB962C8B-B14F-4D97-AF65-F5344CB8AC3E}">
        <p14:creationId xmlns:p14="http://schemas.microsoft.com/office/powerpoint/2010/main" val="120505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569850" y="290150"/>
            <a:ext cx="6462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t>Being the Expert</a:t>
            </a:r>
            <a:endParaRPr dirty="0"/>
          </a:p>
        </p:txBody>
      </p:sp>
      <p:sp>
        <p:nvSpPr>
          <p:cNvPr id="111" name="Shape 111"/>
          <p:cNvSpPr txBox="1">
            <a:spLocks noGrp="1"/>
          </p:cNvSpPr>
          <p:nvPr>
            <p:ph type="body" idx="1"/>
          </p:nvPr>
        </p:nvSpPr>
        <p:spPr>
          <a:xfrm>
            <a:off x="0" y="1696999"/>
            <a:ext cx="9493157" cy="5467183"/>
          </a:xfrm>
          <a:prstGeom prst="rect">
            <a:avLst/>
          </a:prstGeom>
        </p:spPr>
        <p:txBody>
          <a:bodyPr spcFirstLastPara="1" wrap="square" lIns="91425" tIns="91425" rIns="91425" bIns="91425" anchor="t" anchorCtr="0">
            <a:noAutofit/>
          </a:bodyPr>
          <a:lstStyle/>
          <a:p>
            <a:pPr marL="38100" lvl="0" indent="0" rtl="0">
              <a:spcBef>
                <a:spcPts val="600"/>
              </a:spcBef>
              <a:spcAft>
                <a:spcPts val="0"/>
              </a:spcAft>
              <a:buSzPts val="3000"/>
              <a:buNone/>
            </a:pPr>
            <a:endParaRPr lang="en-US" sz="2300" dirty="0"/>
          </a:p>
          <a:p>
            <a:pPr marL="457200" lvl="0" indent="-419100" rtl="0">
              <a:lnSpc>
                <a:spcPct val="150000"/>
              </a:lnSpc>
              <a:spcBef>
                <a:spcPts val="0"/>
              </a:spcBef>
              <a:spcAft>
                <a:spcPts val="0"/>
              </a:spcAft>
              <a:buSzPts val="3000"/>
              <a:buChar char="▷"/>
            </a:pPr>
            <a:r>
              <a:rPr lang="en-US" sz="2300" dirty="0"/>
              <a:t>Fake it ‘til you make it!</a:t>
            </a:r>
            <a:endParaRPr lang="en" sz="2300" dirty="0"/>
          </a:p>
          <a:p>
            <a:pPr>
              <a:lnSpc>
                <a:spcPct val="150000"/>
              </a:lnSpc>
              <a:spcBef>
                <a:spcPts val="0"/>
              </a:spcBef>
            </a:pPr>
            <a:r>
              <a:rPr lang="en-US" sz="2300" dirty="0"/>
              <a:t>Develop a community of ESOL teachers</a:t>
            </a:r>
          </a:p>
          <a:p>
            <a:pPr>
              <a:lnSpc>
                <a:spcPct val="150000"/>
              </a:lnSpc>
              <a:spcBef>
                <a:spcPts val="0"/>
              </a:spcBef>
            </a:pPr>
            <a:r>
              <a:rPr lang="en-US" sz="2300" dirty="0"/>
              <a:t>Content Willingness – meetings (IEP, 504, RTI), school events</a:t>
            </a:r>
          </a:p>
          <a:p>
            <a:pPr>
              <a:lnSpc>
                <a:spcPct val="150000"/>
              </a:lnSpc>
              <a:spcBef>
                <a:spcPts val="0"/>
              </a:spcBef>
            </a:pPr>
            <a:r>
              <a:rPr lang="en-US" sz="2300" b="1" dirty="0"/>
              <a:t>Provide </a:t>
            </a:r>
            <a:r>
              <a:rPr lang="en" sz="2300" b="1" dirty="0"/>
              <a:t>Professional Development</a:t>
            </a:r>
          </a:p>
          <a:p>
            <a:pPr lvl="1" indent="-419100">
              <a:lnSpc>
                <a:spcPct val="150000"/>
              </a:lnSpc>
              <a:buSzPts val="3000"/>
              <a:buChar char="▷"/>
            </a:pPr>
            <a:r>
              <a:rPr lang="en" sz="2300" dirty="0"/>
              <a:t>Faculty meetings - #</a:t>
            </a:r>
            <a:r>
              <a:rPr lang="en-US" sz="2300" dirty="0"/>
              <a:t>s, overall vision</a:t>
            </a:r>
            <a:endParaRPr lang="en" sz="2300" dirty="0"/>
          </a:p>
          <a:p>
            <a:pPr lvl="1" indent="-419100">
              <a:lnSpc>
                <a:spcPct val="150000"/>
              </a:lnSpc>
              <a:buSzPts val="3000"/>
              <a:buChar char="▷"/>
            </a:pPr>
            <a:r>
              <a:rPr lang="en" sz="2300" dirty="0"/>
              <a:t>Dep</a:t>
            </a:r>
            <a:r>
              <a:rPr lang="en-US" sz="2300" dirty="0" err="1"/>
              <a:t>artment</a:t>
            </a:r>
            <a:r>
              <a:rPr lang="en-US" sz="2300" dirty="0"/>
              <a:t> meetings – specific content, language objectives</a:t>
            </a:r>
            <a:r>
              <a:rPr lang="en-US" sz="2300" dirty="0">
                <a:solidFill>
                  <a:srgbClr val="FFC000"/>
                </a:solidFill>
              </a:rPr>
              <a:t>*</a:t>
            </a:r>
          </a:p>
          <a:p>
            <a:pPr lvl="1" indent="-419100">
              <a:lnSpc>
                <a:spcPct val="150000"/>
              </a:lnSpc>
              <a:buSzPts val="3000"/>
              <a:buChar char="▷"/>
            </a:pPr>
            <a:r>
              <a:rPr lang="en-US" sz="2300" dirty="0"/>
              <a:t>1-on-1 face time</a:t>
            </a:r>
          </a:p>
          <a:p>
            <a:pPr lvl="1" indent="-419100">
              <a:lnSpc>
                <a:spcPct val="150000"/>
              </a:lnSpc>
              <a:buSzPts val="3000"/>
              <a:buChar char="▷"/>
            </a:pPr>
            <a:endParaRPr dirty="0"/>
          </a:p>
          <a:p>
            <a:pPr marL="0" lvl="0" indent="0" rtl="0">
              <a:spcBef>
                <a:spcPts val="600"/>
              </a:spcBef>
              <a:spcAft>
                <a:spcPts val="0"/>
              </a:spcAft>
              <a:buNone/>
            </a:pPr>
            <a:r>
              <a:rPr lang="en-US" dirty="0"/>
              <a:t>	</a:t>
            </a:r>
            <a:endParaRPr dirty="0"/>
          </a:p>
        </p:txBody>
      </p:sp>
      <p:pic>
        <p:nvPicPr>
          <p:cNvPr id="3" name="Picture 2">
            <a:extLst>
              <a:ext uri="{FF2B5EF4-FFF2-40B4-BE49-F238E27FC236}">
                <a16:creationId xmlns:a16="http://schemas.microsoft.com/office/drawing/2014/main" id="{32302D2C-CBF8-4597-A967-C76F841ECA07}"/>
              </a:ext>
            </a:extLst>
          </p:cNvPr>
          <p:cNvPicPr>
            <a:picLocks noChangeAspect="1"/>
          </p:cNvPicPr>
          <p:nvPr/>
        </p:nvPicPr>
        <p:blipFill>
          <a:blip r:embed="rId3"/>
          <a:stretch>
            <a:fillRect/>
          </a:stretch>
        </p:blipFill>
        <p:spPr>
          <a:xfrm>
            <a:off x="4362450" y="-605541"/>
            <a:ext cx="4781551" cy="3905367"/>
          </a:xfrm>
          <a:prstGeom prst="rect">
            <a:avLst/>
          </a:prstGeom>
        </p:spPr>
      </p:pic>
      <p:sp>
        <p:nvSpPr>
          <p:cNvPr id="4" name="TextBox 3">
            <a:extLst>
              <a:ext uri="{FF2B5EF4-FFF2-40B4-BE49-F238E27FC236}">
                <a16:creationId xmlns:a16="http://schemas.microsoft.com/office/drawing/2014/main" id="{398B32D6-C33B-422A-B6CD-2B870FF58B4A}"/>
              </a:ext>
            </a:extLst>
          </p:cNvPr>
          <p:cNvSpPr txBox="1"/>
          <p:nvPr/>
        </p:nvSpPr>
        <p:spPr>
          <a:xfrm rot="21070692">
            <a:off x="4989450" y="695326"/>
            <a:ext cx="639825" cy="769441"/>
          </a:xfrm>
          <a:prstGeom prst="rect">
            <a:avLst/>
          </a:prstGeom>
          <a:noFill/>
        </p:spPr>
        <p:txBody>
          <a:bodyPr wrap="square" rtlCol="0">
            <a:spAutoFit/>
          </a:bodyPr>
          <a:lstStyle/>
          <a:p>
            <a:r>
              <a:rPr lang="en-US" sz="4400" dirty="0">
                <a:solidFill>
                  <a:srgbClr val="7030A0"/>
                </a:solidFill>
              </a:rPr>
              <a:t>?</a:t>
            </a:r>
          </a:p>
        </p:txBody>
      </p:sp>
      <p:sp>
        <p:nvSpPr>
          <p:cNvPr id="7" name="TextBox 6">
            <a:extLst>
              <a:ext uri="{FF2B5EF4-FFF2-40B4-BE49-F238E27FC236}">
                <a16:creationId xmlns:a16="http://schemas.microsoft.com/office/drawing/2014/main" id="{EAEA686F-ED84-4A2C-A863-28ED688E62BE}"/>
              </a:ext>
            </a:extLst>
          </p:cNvPr>
          <p:cNvSpPr txBox="1"/>
          <p:nvPr/>
        </p:nvSpPr>
        <p:spPr>
          <a:xfrm>
            <a:off x="6373576" y="480890"/>
            <a:ext cx="639825" cy="938719"/>
          </a:xfrm>
          <a:prstGeom prst="rect">
            <a:avLst/>
          </a:prstGeom>
          <a:noFill/>
        </p:spPr>
        <p:txBody>
          <a:bodyPr wrap="square" rtlCol="0">
            <a:spAutoFit/>
          </a:bodyPr>
          <a:lstStyle/>
          <a:p>
            <a:r>
              <a:rPr lang="en-US" sz="5500" dirty="0">
                <a:solidFill>
                  <a:srgbClr val="7030A0"/>
                </a:solidFill>
              </a:rPr>
              <a:t>?</a:t>
            </a:r>
          </a:p>
        </p:txBody>
      </p:sp>
      <p:sp>
        <p:nvSpPr>
          <p:cNvPr id="8" name="TextBox 7">
            <a:extLst>
              <a:ext uri="{FF2B5EF4-FFF2-40B4-BE49-F238E27FC236}">
                <a16:creationId xmlns:a16="http://schemas.microsoft.com/office/drawing/2014/main" id="{64969936-73FA-4D55-846A-A3CBCCD60321}"/>
              </a:ext>
            </a:extLst>
          </p:cNvPr>
          <p:cNvSpPr txBox="1"/>
          <p:nvPr/>
        </p:nvSpPr>
        <p:spPr>
          <a:xfrm rot="960460">
            <a:off x="7582115" y="326251"/>
            <a:ext cx="608293" cy="523220"/>
          </a:xfrm>
          <a:prstGeom prst="rect">
            <a:avLst/>
          </a:prstGeom>
          <a:noFill/>
        </p:spPr>
        <p:txBody>
          <a:bodyPr wrap="square" rtlCol="0">
            <a:spAutoFit/>
          </a:bodyPr>
          <a:lstStyle/>
          <a:p>
            <a:r>
              <a:rPr lang="en-US" sz="2800" dirty="0">
                <a:solidFill>
                  <a:srgbClr val="7030A0"/>
                </a:solidFill>
              </a:rPr>
              <a:t>?</a:t>
            </a:r>
          </a:p>
        </p:txBody>
      </p:sp>
      <p:sp>
        <p:nvSpPr>
          <p:cNvPr id="9" name="TextBox 8">
            <a:extLst>
              <a:ext uri="{FF2B5EF4-FFF2-40B4-BE49-F238E27FC236}">
                <a16:creationId xmlns:a16="http://schemas.microsoft.com/office/drawing/2014/main" id="{665B6F97-2548-4448-8ACF-06E3BCE18006}"/>
              </a:ext>
            </a:extLst>
          </p:cNvPr>
          <p:cNvSpPr txBox="1"/>
          <p:nvPr/>
        </p:nvSpPr>
        <p:spPr>
          <a:xfrm rot="1221079">
            <a:off x="8090155" y="695326"/>
            <a:ext cx="639825" cy="769441"/>
          </a:xfrm>
          <a:prstGeom prst="rect">
            <a:avLst/>
          </a:prstGeom>
          <a:noFill/>
        </p:spPr>
        <p:txBody>
          <a:bodyPr wrap="square" rtlCol="0">
            <a:spAutoFit/>
          </a:bodyPr>
          <a:lstStyle/>
          <a:p>
            <a:r>
              <a:rPr lang="en-US" sz="4400" dirty="0">
                <a:solidFill>
                  <a:srgbClr val="7030A0"/>
                </a:solidFill>
              </a:rPr>
              <a:t>?</a:t>
            </a:r>
          </a:p>
        </p:txBody>
      </p:sp>
    </p:spTree>
    <p:extLst>
      <p:ext uri="{BB962C8B-B14F-4D97-AF65-F5344CB8AC3E}">
        <p14:creationId xmlns:p14="http://schemas.microsoft.com/office/powerpoint/2010/main" val="23998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1551-5E9D-4471-B503-CFABEA9B4683}"/>
              </a:ext>
            </a:extLst>
          </p:cNvPr>
          <p:cNvSpPr>
            <a:spLocks noGrp="1"/>
          </p:cNvSpPr>
          <p:nvPr>
            <p:ph type="title"/>
          </p:nvPr>
        </p:nvSpPr>
        <p:spPr>
          <a:xfrm>
            <a:off x="650397" y="3142211"/>
            <a:ext cx="5800279" cy="4003564"/>
          </a:xfrm>
        </p:spPr>
        <p:txBody>
          <a:bodyPr/>
          <a:lstStyle/>
          <a:p>
            <a:r>
              <a:rPr lang="en-US" dirty="0"/>
              <a:t>Weekly emails</a:t>
            </a:r>
            <a:r>
              <a:rPr lang="en-US" dirty="0">
                <a:solidFill>
                  <a:srgbClr val="FFC000"/>
                </a:solidFill>
              </a:rPr>
              <a:t>*</a:t>
            </a:r>
            <a:r>
              <a:rPr lang="en-US" dirty="0"/>
              <a:t>, </a:t>
            </a:r>
            <a:br>
              <a:rPr lang="en-US" dirty="0"/>
            </a:br>
            <a:r>
              <a:rPr lang="en-US" dirty="0"/>
              <a:t>Canvas courses, </a:t>
            </a:r>
            <a:br>
              <a:rPr lang="en-US" dirty="0"/>
            </a:br>
            <a:r>
              <a:rPr lang="en-US" dirty="0"/>
              <a:t>20-min PD during planning, </a:t>
            </a:r>
            <a:br>
              <a:rPr lang="en-US" dirty="0"/>
            </a:br>
            <a:r>
              <a:rPr lang="en-US" dirty="0"/>
              <a:t>virtual meetings, </a:t>
            </a:r>
            <a:br>
              <a:rPr lang="en-US" dirty="0"/>
            </a:br>
            <a:r>
              <a:rPr lang="en-US" dirty="0"/>
              <a:t>podcasts</a:t>
            </a:r>
            <a:br>
              <a:rPr lang="en" dirty="0"/>
            </a:br>
            <a:endParaRPr lang="en-US" dirty="0"/>
          </a:p>
        </p:txBody>
      </p:sp>
      <p:pic>
        <p:nvPicPr>
          <p:cNvPr id="5" name="Picture 4">
            <a:extLst>
              <a:ext uri="{FF2B5EF4-FFF2-40B4-BE49-F238E27FC236}">
                <a16:creationId xmlns:a16="http://schemas.microsoft.com/office/drawing/2014/main" id="{9BE237FD-61CD-44F9-87A3-98682338D0FC}"/>
              </a:ext>
            </a:extLst>
          </p:cNvPr>
          <p:cNvPicPr>
            <a:picLocks noChangeAspect="1"/>
          </p:cNvPicPr>
          <p:nvPr/>
        </p:nvPicPr>
        <p:blipFill>
          <a:blip r:embed="rId3"/>
          <a:stretch>
            <a:fillRect/>
          </a:stretch>
        </p:blipFill>
        <p:spPr>
          <a:xfrm>
            <a:off x="5581084" y="1838325"/>
            <a:ext cx="3681082" cy="3820363"/>
          </a:xfrm>
          <a:prstGeom prst="rect">
            <a:avLst/>
          </a:prstGeom>
        </p:spPr>
      </p:pic>
      <p:sp>
        <p:nvSpPr>
          <p:cNvPr id="3" name="Text Placeholder 2">
            <a:extLst>
              <a:ext uri="{FF2B5EF4-FFF2-40B4-BE49-F238E27FC236}">
                <a16:creationId xmlns:a16="http://schemas.microsoft.com/office/drawing/2014/main" id="{7645BE1A-22C7-4FF7-AAE5-1E87F40636C8}"/>
              </a:ext>
            </a:extLst>
          </p:cNvPr>
          <p:cNvSpPr>
            <a:spLocks noGrp="1"/>
          </p:cNvSpPr>
          <p:nvPr>
            <p:ph type="body" idx="1"/>
          </p:nvPr>
        </p:nvSpPr>
        <p:spPr>
          <a:xfrm>
            <a:off x="-76200" y="775925"/>
            <a:ext cx="7497825" cy="2308097"/>
          </a:xfrm>
        </p:spPr>
        <p:txBody>
          <a:bodyPr/>
          <a:lstStyle/>
          <a:p>
            <a:r>
              <a:rPr lang="en-US" sz="2000" i="1" dirty="0"/>
              <a:t>“In addition to traditional formats such as whole staff meetings, ESL teachers can also provide professional development through </a:t>
            </a:r>
            <a:r>
              <a:rPr lang="en-US" sz="2000" i="1" u="sng" dirty="0"/>
              <a:t>mentoring</a:t>
            </a:r>
            <a:r>
              <a:rPr lang="en-US" sz="2000" i="1" dirty="0"/>
              <a:t>, </a:t>
            </a:r>
            <a:r>
              <a:rPr lang="en-US" sz="2000" i="1" u="sng" dirty="0"/>
              <a:t>modeling strategies </a:t>
            </a:r>
            <a:r>
              <a:rPr lang="en-US" sz="2000" i="1" dirty="0"/>
              <a:t>beneficial for ELLs such as sheltered content instruction, or even participating in a professional learning community </a:t>
            </a:r>
            <a:r>
              <a:rPr lang="en-US" sz="2000" i="1" u="sng" dirty="0"/>
              <a:t>(PLC) with content-area colleagues</a:t>
            </a:r>
            <a:r>
              <a:rPr lang="en-US" sz="2000" i="1" dirty="0"/>
              <a:t>.” </a:t>
            </a:r>
            <a:r>
              <a:rPr lang="en-US" sz="2000" b="1" i="1" dirty="0" err="1"/>
              <a:t>Shaeley</a:t>
            </a:r>
            <a:r>
              <a:rPr lang="en-US" sz="2000" b="1" i="1" dirty="0"/>
              <a:t> Santiago, TESOL board member</a:t>
            </a:r>
            <a:endParaRPr lang="en-US" sz="2000" i="1" dirty="0"/>
          </a:p>
          <a:p>
            <a:endParaRPr lang="en-US" dirty="0"/>
          </a:p>
          <a:p>
            <a:endParaRPr lang="en-US" dirty="0"/>
          </a:p>
        </p:txBody>
      </p:sp>
    </p:spTree>
    <p:extLst>
      <p:ext uri="{BB962C8B-B14F-4D97-AF65-F5344CB8AC3E}">
        <p14:creationId xmlns:p14="http://schemas.microsoft.com/office/powerpoint/2010/main" val="375468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C311CD82-8325-4211-A4EA-53303747F3AA}"/>
              </a:ext>
            </a:extLst>
          </p:cNvPr>
          <p:cNvPicPr>
            <a:picLocks noChangeAspect="1"/>
          </p:cNvPicPr>
          <p:nvPr/>
        </p:nvPicPr>
        <p:blipFill>
          <a:blip r:embed="rId4"/>
          <a:stretch>
            <a:fillRect/>
          </a:stretch>
        </p:blipFill>
        <p:spPr>
          <a:xfrm>
            <a:off x="2314471" y="5344734"/>
            <a:ext cx="3762375" cy="923925"/>
          </a:xfrm>
          <a:prstGeom prst="rect">
            <a:avLst/>
          </a:prstGeom>
        </p:spPr>
      </p:pic>
      <p:sp>
        <p:nvSpPr>
          <p:cNvPr id="7" name="TextBox 6">
            <a:extLst>
              <a:ext uri="{FF2B5EF4-FFF2-40B4-BE49-F238E27FC236}">
                <a16:creationId xmlns:a16="http://schemas.microsoft.com/office/drawing/2014/main" id="{A1FD8AD9-E542-4DC1-BE29-A9DBB68B13AF}"/>
              </a:ext>
            </a:extLst>
          </p:cNvPr>
          <p:cNvSpPr txBox="1"/>
          <p:nvPr/>
        </p:nvSpPr>
        <p:spPr>
          <a:xfrm>
            <a:off x="2448046" y="4744149"/>
            <a:ext cx="3762375" cy="369332"/>
          </a:xfrm>
          <a:prstGeom prst="rect">
            <a:avLst/>
          </a:prstGeom>
          <a:noFill/>
        </p:spPr>
        <p:txBody>
          <a:bodyPr wrap="square" rtlCol="0">
            <a:spAutoFit/>
          </a:bodyPr>
          <a:lstStyle/>
          <a:p>
            <a:r>
              <a:rPr lang="en-US" sz="1800" dirty="0"/>
              <a:t>All emails can be found </a:t>
            </a:r>
            <a:r>
              <a:rPr lang="en-US" sz="1800" dirty="0">
                <a:hlinkClick r:id="rId5"/>
              </a:rPr>
              <a:t>here</a:t>
            </a:r>
            <a:r>
              <a:rPr lang="en-US" sz="1800" dirty="0"/>
              <a:t> </a:t>
            </a:r>
            <a:r>
              <a:rPr lang="en-US" sz="1800" dirty="0">
                <a:solidFill>
                  <a:srgbClr val="FFC000"/>
                </a:solidFill>
              </a:rPr>
              <a:t>*</a:t>
            </a:r>
          </a:p>
        </p:txBody>
      </p:sp>
      <p:sp>
        <p:nvSpPr>
          <p:cNvPr id="2" name="TextBox 1">
            <a:extLst>
              <a:ext uri="{FF2B5EF4-FFF2-40B4-BE49-F238E27FC236}">
                <a16:creationId xmlns:a16="http://schemas.microsoft.com/office/drawing/2014/main" id="{8CC985B3-4C6C-47AD-BE26-76DD54CF8E5A}"/>
              </a:ext>
            </a:extLst>
          </p:cNvPr>
          <p:cNvSpPr txBox="1"/>
          <p:nvPr/>
        </p:nvSpPr>
        <p:spPr>
          <a:xfrm>
            <a:off x="947651" y="822960"/>
            <a:ext cx="7331825" cy="3685624"/>
          </a:xfrm>
          <a:prstGeom prst="rect">
            <a:avLst/>
          </a:prstGeom>
          <a:noFill/>
        </p:spPr>
        <p:txBody>
          <a:bodyPr wrap="square" rtlCol="0">
            <a:spAutoFit/>
          </a:bodyPr>
          <a:lstStyle/>
          <a:p>
            <a:pPr marL="38100" lvl="0">
              <a:spcBef>
                <a:spcPts val="600"/>
              </a:spcBef>
              <a:buSzPts val="3000"/>
            </a:pPr>
            <a:r>
              <a:rPr lang="en-US" sz="3000" dirty="0"/>
              <a:t>Weekly Emails – </a:t>
            </a:r>
          </a:p>
          <a:p>
            <a:pPr marL="38100" lvl="0">
              <a:spcBef>
                <a:spcPts val="600"/>
              </a:spcBef>
              <a:buSzPts val="3000"/>
            </a:pPr>
            <a:endParaRPr lang="en-US" sz="1200" dirty="0"/>
          </a:p>
          <a:p>
            <a:pPr marL="457200" lvl="0" indent="-419100">
              <a:lnSpc>
                <a:spcPct val="150000"/>
              </a:lnSpc>
              <a:buSzPts val="3000"/>
              <a:buChar char="▷"/>
            </a:pPr>
            <a:r>
              <a:rPr lang="en-US" sz="2300" dirty="0"/>
              <a:t>Provides slowly disseminated information</a:t>
            </a:r>
          </a:p>
          <a:p>
            <a:pPr marL="457200" lvl="0" indent="-419100">
              <a:lnSpc>
                <a:spcPct val="150000"/>
              </a:lnSpc>
              <a:buSzPts val="3000"/>
              <a:buChar char="▷"/>
            </a:pPr>
            <a:r>
              <a:rPr lang="en-US" sz="2300" dirty="0"/>
              <a:t>Keep it brief, no scrolling</a:t>
            </a:r>
          </a:p>
          <a:p>
            <a:pPr marL="457200" lvl="0" indent="-419100">
              <a:lnSpc>
                <a:spcPct val="150000"/>
              </a:lnSpc>
              <a:buSzPts val="3000"/>
              <a:buChar char="▷"/>
            </a:pPr>
            <a:r>
              <a:rPr lang="en-US" sz="2300" dirty="0"/>
              <a:t>Content specific examples/links</a:t>
            </a:r>
          </a:p>
          <a:p>
            <a:pPr marL="457200" lvl="0" indent="-419100">
              <a:lnSpc>
                <a:spcPct val="150000"/>
              </a:lnSpc>
              <a:buSzPts val="3000"/>
              <a:buChar char="▷"/>
            </a:pPr>
            <a:r>
              <a:rPr lang="en-US" sz="2300" dirty="0"/>
              <a:t>How it helps ELs</a:t>
            </a:r>
          </a:p>
          <a:p>
            <a:pPr marL="457200" lvl="0" indent="-419100">
              <a:lnSpc>
                <a:spcPct val="150000"/>
              </a:lnSpc>
              <a:buSzPts val="3000"/>
              <a:buChar char="▷"/>
            </a:pPr>
            <a:r>
              <a:rPr lang="en-US" sz="2300" dirty="0"/>
              <a:t>How it helps TKES</a:t>
            </a:r>
          </a:p>
          <a:p>
            <a:endParaRPr lang="en-US" dirty="0"/>
          </a:p>
        </p:txBody>
      </p:sp>
    </p:spTree>
    <p:extLst>
      <p:ext uri="{BB962C8B-B14F-4D97-AF65-F5344CB8AC3E}">
        <p14:creationId xmlns:p14="http://schemas.microsoft.com/office/powerpoint/2010/main" val="203970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224590" y="2673854"/>
            <a:ext cx="8742948" cy="1093200"/>
          </a:xfrm>
          <a:prstGeom prst="rect">
            <a:avLst/>
          </a:prstGeom>
        </p:spPr>
        <p:txBody>
          <a:bodyPr spcFirstLastPara="1" wrap="square" lIns="91425" tIns="91425" rIns="91425" bIns="91425" anchor="t" anchorCtr="0">
            <a:noAutofit/>
          </a:bodyPr>
          <a:lstStyle/>
          <a:p>
            <a:pPr marL="0" lvl="0" indent="0">
              <a:buNone/>
            </a:pPr>
            <a:r>
              <a:rPr lang="en-US" sz="2700" dirty="0"/>
              <a:t> “Instead of demanding that students renounce their previous relationships and cultural norms, faculty should </a:t>
            </a:r>
            <a:r>
              <a:rPr lang="en-US" sz="2700" u="sng" dirty="0"/>
              <a:t>assist</a:t>
            </a:r>
            <a:r>
              <a:rPr lang="en-US" sz="2700" dirty="0"/>
              <a:t> students in making modifications in their relationships and </a:t>
            </a:r>
            <a:r>
              <a:rPr lang="en-US" sz="2700" u="sng" dirty="0"/>
              <a:t>enable</a:t>
            </a:r>
            <a:r>
              <a:rPr lang="en-US" sz="2700" dirty="0"/>
              <a:t> them to become bicultural. Institutions and faculty must also help students make connections by </a:t>
            </a:r>
            <a:r>
              <a:rPr lang="en-US" sz="2700" u="sng" dirty="0"/>
              <a:t>providing people and experiences …that have linkages with students</a:t>
            </a:r>
            <a:r>
              <a:rPr lang="en-US" sz="2700" dirty="0"/>
              <a:t>…” </a:t>
            </a:r>
          </a:p>
          <a:p>
            <a:pPr marL="0" lvl="0" indent="0">
              <a:buNone/>
            </a:pPr>
            <a:r>
              <a:rPr lang="en-US" sz="2700" dirty="0"/>
              <a:t>- Laura </a:t>
            </a:r>
            <a:r>
              <a:rPr lang="en-US" sz="2700" dirty="0" err="1"/>
              <a:t>Saret</a:t>
            </a:r>
            <a:r>
              <a:rPr lang="en-US" sz="2700" dirty="0"/>
              <a:t>, </a:t>
            </a:r>
            <a:r>
              <a:rPr lang="en-US" sz="2700" dirty="0" err="1"/>
              <a:t>EdD</a:t>
            </a:r>
            <a:endParaRPr sz="2700" dirty="0"/>
          </a:p>
        </p:txBody>
      </p:sp>
      <p:sp>
        <p:nvSpPr>
          <p:cNvPr id="2" name="TextBox 1">
            <a:extLst>
              <a:ext uri="{FF2B5EF4-FFF2-40B4-BE49-F238E27FC236}">
                <a16:creationId xmlns:a16="http://schemas.microsoft.com/office/drawing/2014/main" id="{A04F5374-8EFD-4A5D-8572-A8EE60341B6C}"/>
              </a:ext>
            </a:extLst>
          </p:cNvPr>
          <p:cNvSpPr txBox="1"/>
          <p:nvPr/>
        </p:nvSpPr>
        <p:spPr>
          <a:xfrm>
            <a:off x="-404932" y="577503"/>
            <a:ext cx="9769648" cy="954107"/>
          </a:xfrm>
          <a:prstGeom prst="rect">
            <a:avLst/>
          </a:prstGeom>
          <a:noFill/>
        </p:spPr>
        <p:txBody>
          <a:bodyPr wrap="square" rtlCol="0">
            <a:spAutoFit/>
          </a:bodyPr>
          <a:lstStyle/>
          <a:p>
            <a:pPr algn="ctr"/>
            <a:r>
              <a:rPr lang="en-US" sz="2800" dirty="0">
                <a:solidFill>
                  <a:schemeClr val="tx2">
                    <a:lumMod val="50000"/>
                  </a:schemeClr>
                </a:solidFill>
                <a:latin typeface="Lato Medium" panose="020F0502020204030203" pitchFamily="34" charset="0"/>
                <a:ea typeface="Lato Medium" panose="020F0502020204030203" pitchFamily="34" charset="0"/>
                <a:cs typeface="Lato Medium" panose="020F0502020204030203" pitchFamily="34" charset="0"/>
              </a:rPr>
              <a:t>One of the largest factors of retaining students is </a:t>
            </a:r>
          </a:p>
          <a:p>
            <a:pPr algn="ctr"/>
            <a:r>
              <a:rPr lang="en-US" sz="2800"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quality relationships!</a:t>
            </a:r>
            <a:r>
              <a:rPr lang="en-US" dirty="0">
                <a:solidFill>
                  <a:srgbClr val="FF0000"/>
                </a:solidFill>
                <a:latin typeface="Lato Medium" panose="020F0502020204030203" pitchFamily="34" charset="0"/>
                <a:ea typeface="Lato Medium" panose="020F0502020204030203" pitchFamily="34" charset="0"/>
                <a:cs typeface="Lato Medium" panose="020F0502020204030203" pitchFamily="34" charset="0"/>
              </a:rPr>
              <a:t> </a:t>
            </a:r>
          </a:p>
        </p:txBody>
      </p:sp>
    </p:spTree>
    <p:extLst>
      <p:ext uri="{BB962C8B-B14F-4D97-AF65-F5344CB8AC3E}">
        <p14:creationId xmlns:p14="http://schemas.microsoft.com/office/powerpoint/2010/main" val="1600995772"/>
      </p:ext>
    </p:extLst>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2138</Words>
  <Application>Microsoft Office PowerPoint</Application>
  <PresentationFormat>On-screen Show (4:3)</PresentationFormat>
  <Paragraphs>281</Paragraphs>
  <Slides>32</Slides>
  <Notes>31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Cambria</vt:lpstr>
      <vt:lpstr>Georgia</vt:lpstr>
      <vt:lpstr>Times New Roman</vt:lpstr>
      <vt:lpstr>Wingdings</vt:lpstr>
      <vt:lpstr>Lato</vt:lpstr>
      <vt:lpstr>Lato Medium</vt:lpstr>
      <vt:lpstr>Arial</vt:lpstr>
      <vt:lpstr>Raleway</vt:lpstr>
      <vt:lpstr>Antonio template</vt:lpstr>
      <vt:lpstr>Be a Change Agent Beyond the Classroom</vt:lpstr>
      <vt:lpstr>Hello!</vt:lpstr>
      <vt:lpstr>Our English Learners</vt:lpstr>
      <vt:lpstr>PowerPoint Presentation</vt:lpstr>
      <vt:lpstr>1. BEING THE EXPERT</vt:lpstr>
      <vt:lpstr>Being the Expert</vt:lpstr>
      <vt:lpstr>Weekly emails*,  Canvas courses,  20-min PD during planning,  virtual meetings,  podcasts </vt:lpstr>
      <vt:lpstr>PowerPoint Presentation</vt:lpstr>
      <vt:lpstr>PowerPoint Presentation</vt:lpstr>
      <vt:lpstr>2. Climate and Personnel</vt:lpstr>
      <vt:lpstr>Promoting Positive School Climate</vt:lpstr>
      <vt:lpstr>What else?</vt:lpstr>
      <vt:lpstr>The Tough Talks</vt:lpstr>
      <vt:lpstr>PowerPoint Presentation</vt:lpstr>
      <vt:lpstr>3. Attitudes Towards Teachers</vt:lpstr>
      <vt:lpstr>Building Empathy</vt:lpstr>
      <vt:lpstr>Perception is Everything</vt:lpstr>
      <vt:lpstr>4. Students</vt:lpstr>
      <vt:lpstr>The World in our Classrooms</vt:lpstr>
      <vt:lpstr>What are our students’  socio-cultural needs?</vt:lpstr>
      <vt:lpstr>Socio-cultural Success</vt:lpstr>
      <vt:lpstr>Promoting Student Success</vt:lpstr>
      <vt:lpstr>5. Parent Involvement</vt:lpstr>
      <vt:lpstr>Parental Involvement Strategies</vt:lpstr>
      <vt:lpstr>What has your experience been with parent communication and involvement?</vt:lpstr>
      <vt:lpstr>Do what they are interested in doing. </vt:lpstr>
      <vt:lpstr>6. Scheduling</vt:lpstr>
      <vt:lpstr>Know the transcripts</vt:lpstr>
      <vt:lpstr>Scheduling Process</vt:lpstr>
      <vt:lpstr>Let’s review some concepts</vt:lpstr>
      <vt:lpstr>3 – things you’d like to try at your school this year</vt:lpstr>
      <vt:lpstr>Onward to cultural and English proficiency!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Change Agent Beyond the Classroom</dc:title>
  <cp:lastModifiedBy>Megan DeVoss</cp:lastModifiedBy>
  <cp:revision>53</cp:revision>
  <dcterms:modified xsi:type="dcterms:W3CDTF">2018-02-08T11:32:10Z</dcterms:modified>
</cp:coreProperties>
</file>